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</p:sldMasterIdLst>
  <p:notesMasterIdLst>
    <p:notesMasterId r:id="rId4"/>
  </p:notesMasterIdLst>
  <p:sldIdLst>
    <p:sldId id="1183" r:id="rId2"/>
    <p:sldId id="1192" r:id="rId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176"/>
    <a:srgbClr val="808000"/>
    <a:srgbClr val="9C836E"/>
    <a:srgbClr val="AD8053"/>
    <a:srgbClr val="FFFF99"/>
    <a:srgbClr val="C88500"/>
    <a:srgbClr val="D5AB81"/>
    <a:srgbClr val="9A9A8C"/>
    <a:srgbClr val="9966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858" autoAdjust="0"/>
  </p:normalViewPr>
  <p:slideViewPr>
    <p:cSldViewPr snapToGrid="0">
      <p:cViewPr varScale="1">
        <p:scale>
          <a:sx n="102" d="100"/>
          <a:sy n="102" d="100"/>
        </p:scale>
        <p:origin x="63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7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8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29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EDC6C07-4368-4BFA-BD36-3CC9FF68D33B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These slides are from training material, not exactly what's in the User Guide, but can be used as a basis for updating the UG graphics.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2F13B-2113-421F-BE07-6118B967AE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511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These slides are from training material, not exactly what's in the User Guide, but can be used as a basis for updating the UG graphics.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2F13B-2113-421F-BE07-6118B967AE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872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full pic background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42" y="1267202"/>
            <a:ext cx="3802566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50541" y="2810867"/>
            <a:ext cx="3802567" cy="258084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50541" y="1965491"/>
            <a:ext cx="380256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72AE-3545-AC49-950D-D06158C33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1" y="4176132"/>
            <a:ext cx="995532" cy="830766"/>
          </a:xfrm>
          <a:prstGeom prst="rect">
            <a:avLst/>
          </a:prstGeom>
        </p:spPr>
      </p:pic>
      <p:pic>
        <p:nvPicPr>
          <p:cNvPr id="10" name="Picture 14" title="Stanford University">
            <a:extLst>
              <a:ext uri="{FF2B5EF4-FFF2-40B4-BE49-F238E27FC236}">
                <a16:creationId xmlns:a16="http://schemas.microsoft.com/office/drawing/2014/main" id="{7083C9FD-6561-484D-8A7A-A4186D74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39" y="4734074"/>
            <a:ext cx="2233024" cy="27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252598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37298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78655B-DF0A-494E-A172-3BDE1867F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accent6"/>
          </a:solidFill>
          <a:ln w="9525">
            <a:solidFill>
              <a:schemeClr val="accent6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808080">
                <a:alpha val="59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Arial"/>
              <a:ea typeface="+mn-ea"/>
            </a:endParaRPr>
          </a:p>
        </p:txBody>
      </p:sp>
      <p:pic>
        <p:nvPicPr>
          <p:cNvPr id="7" name="Picture 14" title="Stanford University">
            <a:extLst>
              <a:ext uri="{FF2B5EF4-FFF2-40B4-BE49-F238E27FC236}">
                <a16:creationId xmlns:a16="http://schemas.microsoft.com/office/drawing/2014/main" id="{A6479842-53F0-9447-876A-BEC9030176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7AEDD-6473-7242-8CE3-AAA8383D7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8" y="4543340"/>
            <a:ext cx="609789" cy="508865"/>
          </a:xfrm>
          <a:prstGeom prst="rect">
            <a:avLst/>
          </a:prstGeom>
        </p:spPr>
      </p:pic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95B4DC1B-A299-9D44-9742-75E7F3FEA70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365125" y="293688"/>
            <a:ext cx="8418513" cy="4089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3200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F6DCC6-8DB3-E644-B695-DD41E3BC298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Full size slide picture</a:t>
            </a:r>
          </a:p>
        </p:txBody>
      </p:sp>
    </p:spTree>
    <p:extLst>
      <p:ext uri="{BB962C8B-B14F-4D97-AF65-F5344CB8AC3E}">
        <p14:creationId xmlns:p14="http://schemas.microsoft.com/office/powerpoint/2010/main" val="3093106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15BF-5FA8-6E47-9998-0DA12810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145F0-4F1E-E64D-B915-A743C10CD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21D10-33D8-C943-A43D-5BBBAA3CB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DF746-5F3B-9A40-8C97-13D0788A1C4C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1B40B-0C34-1649-AC9A-53B57A93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3F424-CC11-A24D-9155-C02E66A1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DCA8-A93C-4E44-8486-F92078566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903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_Column_Bullets_No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048" y="283464"/>
            <a:ext cx="8375904" cy="35941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836614"/>
            <a:ext cx="8375904" cy="3953606"/>
          </a:xfrm>
        </p:spPr>
        <p:txBody>
          <a:bodyPr numCol="2" spcCol="228582"/>
          <a:lstStyle>
            <a:lvl1pPr>
              <a:defRPr sz="1800" baseline="0">
                <a:solidFill>
                  <a:schemeClr val="tx2"/>
                </a:solidFill>
              </a:defRPr>
            </a:lvl1pPr>
            <a:lvl2pPr>
              <a:defRPr sz="1500">
                <a:solidFill>
                  <a:schemeClr val="tx2"/>
                </a:solidFill>
              </a:defRPr>
            </a:lvl2pPr>
            <a:lvl3pPr>
              <a:defRPr sz="1500">
                <a:solidFill>
                  <a:schemeClr val="tx2"/>
                </a:solidFill>
              </a:defRPr>
            </a:lvl3pPr>
            <a:lvl4pPr>
              <a:defRPr sz="1500">
                <a:solidFill>
                  <a:schemeClr val="tx2"/>
                </a:solidFill>
              </a:defRPr>
            </a:lvl4pPr>
            <a:lvl5pPr>
              <a:defRPr sz="15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76537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708" y="1260502"/>
            <a:ext cx="4372496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4599707" y="3011589"/>
            <a:ext cx="4372497" cy="258084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99707" y="2015673"/>
            <a:ext cx="4372497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F6BA60-3365-AF4A-9572-562F1FDAC8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0"/>
            <a:ext cx="442237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8AAB5-C1E6-9042-8AAD-AAB436A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201" y="3674169"/>
            <a:ext cx="855503" cy="7139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13EEB0-DB62-A24C-8626-CA2D621B9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18" y="4388081"/>
            <a:ext cx="2368417" cy="50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2340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708" y="1260502"/>
            <a:ext cx="4372496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4599707" y="3011589"/>
            <a:ext cx="4372497" cy="258084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99707" y="2015673"/>
            <a:ext cx="4372497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F6BA60-3365-AF4A-9572-562F1FDAC8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0"/>
            <a:ext cx="4422370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1146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full p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542" y="1267202"/>
            <a:ext cx="3802566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50541" y="2810867"/>
            <a:ext cx="3802567" cy="258084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50541" y="1965491"/>
            <a:ext cx="3802566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B72AE-3545-AC49-950D-D06158C33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41" y="4176132"/>
            <a:ext cx="995532" cy="830766"/>
          </a:xfrm>
          <a:prstGeom prst="rect">
            <a:avLst/>
          </a:prstGeom>
        </p:spPr>
      </p:pic>
      <p:pic>
        <p:nvPicPr>
          <p:cNvPr id="10" name="Picture 14" title="Stanford University">
            <a:extLst>
              <a:ext uri="{FF2B5EF4-FFF2-40B4-BE49-F238E27FC236}">
                <a16:creationId xmlns:a16="http://schemas.microsoft.com/office/drawing/2014/main" id="{7083C9FD-6561-484D-8A7A-A4186D74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39" y="4734074"/>
            <a:ext cx="2233024" cy="272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1546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9723" y="1085190"/>
            <a:ext cx="8235142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315044" y="2541664"/>
            <a:ext cx="4372497" cy="258084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i="1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559724" y="1873545"/>
            <a:ext cx="8235141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A8AAB5-C1E6-9042-8AAD-AAB436A5F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076" y="3312309"/>
            <a:ext cx="806431" cy="672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238B0-64C1-004B-B4F8-9A9EE047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807" y="3985270"/>
            <a:ext cx="1342967" cy="7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3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955677" y="908685"/>
            <a:ext cx="7700963" cy="3759042"/>
          </a:xfrm>
          <a:prstGeom prst="rect">
            <a:avLst/>
          </a:prstGeom>
        </p:spPr>
        <p:txBody>
          <a:bodyPr/>
          <a:lstStyle>
            <a:lvl1pPr>
              <a:defRPr cap="small" baseline="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BFCDC9-3ADF-2140-9255-F9DA07085D55}"/>
              </a:ext>
            </a:extLst>
          </p:cNvPr>
          <p:cNvSpPr txBox="1"/>
          <p:nvPr/>
        </p:nvSpPr>
        <p:spPr>
          <a:xfrm>
            <a:off x="211015" y="4396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5488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5744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61402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98439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>
            <a:extLst>
              <a:ext uri="{FF2B5EF4-FFF2-40B4-BE49-F238E27FC236}">
                <a16:creationId xmlns:a16="http://schemas.microsoft.com/office/drawing/2014/main" id="{2551302C-D205-104E-AAF4-7D992F2430C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781050" y="426988"/>
            <a:ext cx="78867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ECBF2B-EF98-CB4D-8254-DB13357056FC}"/>
              </a:ext>
            </a:extLst>
          </p:cNvPr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>
            <a:extLst>
              <a:ext uri="{FF2B5EF4-FFF2-40B4-BE49-F238E27FC236}">
                <a16:creationId xmlns:a16="http://schemas.microsoft.com/office/drawing/2014/main" id="{80F3DD4E-0EBE-0442-8C94-1C4AE604BF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91" y="4895743"/>
            <a:ext cx="1224959" cy="15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5242CD-63A7-DD42-917A-47E8F21CCC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4768318"/>
            <a:ext cx="457200" cy="38153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DDA94B-875F-D14E-9FE3-639014AA2C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2785" y="481409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BAE0F-CB61-5045-A9A5-4BF345CE1A3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7EC0F4-CD19-C14F-9D35-A4A726A97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050" y="107277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1F3FDD-5CE8-4971-A50D-B52B311CA06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625940" y="4951412"/>
            <a:ext cx="3312319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7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6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</p:sldLayoutIdLst>
  <p:hf sldNum="0"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None/>
        <a:defRPr kern="1200" cap="small" spc="20" baseline="0">
          <a:solidFill>
            <a:schemeClr val="tx1"/>
          </a:solidFill>
          <a:latin typeface="+mj-lt"/>
          <a:ea typeface="ＭＳ Ｐゴシック" charset="0"/>
          <a:cs typeface="Arial" panose="020B0604020202020204" pitchFamily="34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ern="1200">
          <a:solidFill>
            <a:schemeClr val="accent1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2000"/>
        <a:buFont typeface="Source Sans Pro" panose="020B0503030403020204" pitchFamily="34" charset="77"/>
        <a:buChar char="›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Source Sans Pro" panose="020B0503030403020204" pitchFamily="34" charset="77"/>
        <a:buChar char="–"/>
        <a:defRPr kern="1200">
          <a:solidFill>
            <a:srgbClr val="595959"/>
          </a:solidFill>
          <a:latin typeface="Arial" panose="020B0604020202020204" pitchFamily="34" charset="0"/>
          <a:ea typeface="ＭＳ Ｐゴシック" charset="0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3AAF3A6-96D8-4EC6-89CB-926B122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38" y="332859"/>
            <a:ext cx="7886700" cy="48895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NDR – Transport/Retention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C899D2A-C4B1-488B-9E32-48A3677A99E3}"/>
              </a:ext>
            </a:extLst>
          </p:cNvPr>
          <p:cNvSpPr/>
          <p:nvPr/>
        </p:nvSpPr>
        <p:spPr>
          <a:xfrm>
            <a:off x="3420917" y="3279709"/>
            <a:ext cx="162519" cy="162559"/>
          </a:xfrm>
          <a:prstGeom prst="rect">
            <a:avLst/>
          </a:prstGeom>
          <a:solidFill>
            <a:srgbClr val="A8B306"/>
          </a:solidFill>
          <a:ln w="25400" cap="flat" cmpd="sng" algn="ctr">
            <a:solidFill>
              <a:srgbClr val="A8B306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CA3882B-C8D9-4261-89C1-93D37EFEE433}"/>
              </a:ext>
            </a:extLst>
          </p:cNvPr>
          <p:cNvSpPr/>
          <p:nvPr/>
        </p:nvSpPr>
        <p:spPr>
          <a:xfrm>
            <a:off x="3582701" y="3442268"/>
            <a:ext cx="162519" cy="162559"/>
          </a:xfrm>
          <a:prstGeom prst="rect">
            <a:avLst/>
          </a:prstGeom>
          <a:solidFill>
            <a:srgbClr val="B39F0B"/>
          </a:solidFill>
          <a:ln w="25400" cap="flat" cmpd="sng" algn="ctr">
            <a:solidFill>
              <a:srgbClr val="B39F0B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866ECC9-D31E-4543-8FDC-FC9EB57FC452}"/>
              </a:ext>
            </a:extLst>
          </p:cNvPr>
          <p:cNvSpPr/>
          <p:nvPr/>
        </p:nvSpPr>
        <p:spPr>
          <a:xfrm>
            <a:off x="3745220" y="3601973"/>
            <a:ext cx="162519" cy="162559"/>
          </a:xfrm>
          <a:prstGeom prst="rect">
            <a:avLst/>
          </a:prstGeom>
          <a:solidFill>
            <a:srgbClr val="B39F0B"/>
          </a:solidFill>
          <a:ln w="25400" cap="flat" cmpd="sng" algn="ctr">
            <a:solidFill>
              <a:srgbClr val="B39F0B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DDCCEC0-AE20-428E-8FFD-A751D25BAEAC}"/>
              </a:ext>
            </a:extLst>
          </p:cNvPr>
          <p:cNvSpPr/>
          <p:nvPr/>
        </p:nvSpPr>
        <p:spPr>
          <a:xfrm>
            <a:off x="3921728" y="3761357"/>
            <a:ext cx="162519" cy="162559"/>
          </a:xfrm>
          <a:prstGeom prst="rect">
            <a:avLst/>
          </a:prstGeom>
          <a:solidFill>
            <a:srgbClr val="404A2E"/>
          </a:solidFill>
          <a:ln w="25400" cap="flat" cmpd="sng" algn="ctr">
            <a:solidFill>
              <a:srgbClr val="404A2E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86170A9-BBCF-4B73-A82C-31FC54864F73}"/>
              </a:ext>
            </a:extLst>
          </p:cNvPr>
          <p:cNvSpPr/>
          <p:nvPr/>
        </p:nvSpPr>
        <p:spPr>
          <a:xfrm>
            <a:off x="4084247" y="3761357"/>
            <a:ext cx="162519" cy="162559"/>
          </a:xfrm>
          <a:prstGeom prst="rect">
            <a:avLst/>
          </a:prstGeom>
          <a:solidFill>
            <a:srgbClr val="404A2E"/>
          </a:solidFill>
          <a:ln w="25400" cap="flat" cmpd="sng" algn="ctr">
            <a:solidFill>
              <a:srgbClr val="404A2E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38" name="Freeform 3">
            <a:extLst>
              <a:ext uri="{FF2B5EF4-FFF2-40B4-BE49-F238E27FC236}">
                <a16:creationId xmlns:a16="http://schemas.microsoft.com/office/drawing/2014/main" id="{761A67B4-BC9A-4AE2-8950-53D651B43988}"/>
              </a:ext>
            </a:extLst>
          </p:cNvPr>
          <p:cNvSpPr/>
          <p:nvPr/>
        </p:nvSpPr>
        <p:spPr>
          <a:xfrm>
            <a:off x="1328286" y="1706878"/>
            <a:ext cx="5201920" cy="2814320"/>
          </a:xfrm>
          <a:custGeom>
            <a:avLst/>
            <a:gdLst>
              <a:gd name="connsiteX0" fmla="*/ 0 w 5201920"/>
              <a:gd name="connsiteY0" fmla="*/ 2814320 h 2814320"/>
              <a:gd name="connsiteX1" fmla="*/ 873760 w 5201920"/>
              <a:gd name="connsiteY1" fmla="*/ 2286000 h 2814320"/>
              <a:gd name="connsiteX2" fmla="*/ 2509520 w 5201920"/>
              <a:gd name="connsiteY2" fmla="*/ 2540000 h 2814320"/>
              <a:gd name="connsiteX3" fmla="*/ 4419600 w 5201920"/>
              <a:gd name="connsiteY3" fmla="*/ 518160 h 2814320"/>
              <a:gd name="connsiteX4" fmla="*/ 5201920 w 5201920"/>
              <a:gd name="connsiteY4" fmla="*/ 0 h 28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1920" h="2814320">
                <a:moveTo>
                  <a:pt x="0" y="2814320"/>
                </a:moveTo>
                <a:cubicBezTo>
                  <a:pt x="227753" y="2573020"/>
                  <a:pt x="455507" y="2331720"/>
                  <a:pt x="873760" y="2286000"/>
                </a:cubicBezTo>
                <a:cubicBezTo>
                  <a:pt x="1292013" y="2240280"/>
                  <a:pt x="1918547" y="2834640"/>
                  <a:pt x="2509520" y="2540000"/>
                </a:cubicBezTo>
                <a:cubicBezTo>
                  <a:pt x="3100493" y="2245360"/>
                  <a:pt x="3970867" y="941493"/>
                  <a:pt x="4419600" y="518160"/>
                </a:cubicBezTo>
                <a:cubicBezTo>
                  <a:pt x="4868333" y="94827"/>
                  <a:pt x="5035126" y="47413"/>
                  <a:pt x="5201920" y="0"/>
                </a:cubicBezTo>
              </a:path>
            </a:pathLst>
          </a:cu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</a:p>
        </p:txBody>
      </p:sp>
      <p:sp>
        <p:nvSpPr>
          <p:cNvPr id="139" name="Freeform 153">
            <a:extLst>
              <a:ext uri="{FF2B5EF4-FFF2-40B4-BE49-F238E27FC236}">
                <a16:creationId xmlns:a16="http://schemas.microsoft.com/office/drawing/2014/main" id="{FB0F6CDD-1504-46DE-B690-C7D6537919FE}"/>
              </a:ext>
            </a:extLst>
          </p:cNvPr>
          <p:cNvSpPr/>
          <p:nvPr/>
        </p:nvSpPr>
        <p:spPr>
          <a:xfrm>
            <a:off x="1379085" y="1859278"/>
            <a:ext cx="5201920" cy="2814320"/>
          </a:xfrm>
          <a:custGeom>
            <a:avLst/>
            <a:gdLst>
              <a:gd name="connsiteX0" fmla="*/ 0 w 5201920"/>
              <a:gd name="connsiteY0" fmla="*/ 2814320 h 2814320"/>
              <a:gd name="connsiteX1" fmla="*/ 873760 w 5201920"/>
              <a:gd name="connsiteY1" fmla="*/ 2286000 h 2814320"/>
              <a:gd name="connsiteX2" fmla="*/ 2509520 w 5201920"/>
              <a:gd name="connsiteY2" fmla="*/ 2540000 h 2814320"/>
              <a:gd name="connsiteX3" fmla="*/ 4419600 w 5201920"/>
              <a:gd name="connsiteY3" fmla="*/ 518160 h 2814320"/>
              <a:gd name="connsiteX4" fmla="*/ 5201920 w 5201920"/>
              <a:gd name="connsiteY4" fmla="*/ 0 h 28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1920" h="2814320">
                <a:moveTo>
                  <a:pt x="0" y="2814320"/>
                </a:moveTo>
                <a:cubicBezTo>
                  <a:pt x="227753" y="2573020"/>
                  <a:pt x="455507" y="2331720"/>
                  <a:pt x="873760" y="2286000"/>
                </a:cubicBezTo>
                <a:cubicBezTo>
                  <a:pt x="1292013" y="2240280"/>
                  <a:pt x="1918547" y="2834640"/>
                  <a:pt x="2509520" y="2540000"/>
                </a:cubicBezTo>
                <a:cubicBezTo>
                  <a:pt x="3100493" y="2245360"/>
                  <a:pt x="3970867" y="941493"/>
                  <a:pt x="4419600" y="518160"/>
                </a:cubicBezTo>
                <a:cubicBezTo>
                  <a:pt x="4868333" y="94827"/>
                  <a:pt x="5035126" y="47413"/>
                  <a:pt x="5201920" y="0"/>
                </a:cubicBezTo>
              </a:path>
            </a:pathLst>
          </a:cu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F03481A4-85FE-49D1-9587-B58DA5A26DEC}"/>
              </a:ext>
            </a:extLst>
          </p:cNvPr>
          <p:cNvSpPr/>
          <p:nvPr/>
        </p:nvSpPr>
        <p:spPr>
          <a:xfrm>
            <a:off x="3420181" y="3119752"/>
            <a:ext cx="162519" cy="162559"/>
          </a:xfrm>
          <a:prstGeom prst="rect">
            <a:avLst/>
          </a:prstGeom>
          <a:solidFill>
            <a:srgbClr val="A8B306"/>
          </a:solidFill>
          <a:ln w="25400" cap="flat" cmpd="sng" algn="ctr">
            <a:solidFill>
              <a:srgbClr val="A8B306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439E9F3-7056-48EE-9A26-D2356004FC5C}"/>
              </a:ext>
            </a:extLst>
          </p:cNvPr>
          <p:cNvSpPr/>
          <p:nvPr/>
        </p:nvSpPr>
        <p:spPr>
          <a:xfrm>
            <a:off x="3420917" y="3442268"/>
            <a:ext cx="162519" cy="162559"/>
          </a:xfrm>
          <a:prstGeom prst="rect">
            <a:avLst/>
          </a:prstGeom>
          <a:solidFill>
            <a:srgbClr val="A8B306"/>
          </a:solidFill>
          <a:ln w="25400" cap="flat" cmpd="sng" algn="ctr">
            <a:solidFill>
              <a:srgbClr val="A8B306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4B82FC9-738C-4489-8395-AC2C49911A6A}"/>
              </a:ext>
            </a:extLst>
          </p:cNvPr>
          <p:cNvSpPr/>
          <p:nvPr/>
        </p:nvSpPr>
        <p:spPr>
          <a:xfrm>
            <a:off x="3243404" y="2951481"/>
            <a:ext cx="162519" cy="162559"/>
          </a:xfrm>
          <a:prstGeom prst="rect">
            <a:avLst/>
          </a:prstGeom>
          <a:solidFill>
            <a:srgbClr val="EC9D00"/>
          </a:solidFill>
          <a:ln w="25400" cap="flat" cmpd="sng" algn="ctr">
            <a:solidFill>
              <a:srgbClr val="E69900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5763957-D49B-4718-9DE1-8C9E3E5E97AA}"/>
              </a:ext>
            </a:extLst>
          </p:cNvPr>
          <p:cNvSpPr/>
          <p:nvPr/>
        </p:nvSpPr>
        <p:spPr>
          <a:xfrm>
            <a:off x="2425235" y="164762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953C270-D04E-4008-85E0-9EF8058DCDBB}"/>
              </a:ext>
            </a:extLst>
          </p:cNvPr>
          <p:cNvSpPr/>
          <p:nvPr/>
        </p:nvSpPr>
        <p:spPr>
          <a:xfrm>
            <a:off x="2425235" y="148258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897A5BE-30AF-48C1-BCB5-789F7E767588}"/>
              </a:ext>
            </a:extLst>
          </p:cNvPr>
          <p:cNvSpPr/>
          <p:nvPr/>
        </p:nvSpPr>
        <p:spPr>
          <a:xfrm>
            <a:off x="2425235" y="181018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4E2A591-862D-4C18-BDF5-A1832CC6C6C3}"/>
              </a:ext>
            </a:extLst>
          </p:cNvPr>
          <p:cNvSpPr/>
          <p:nvPr/>
        </p:nvSpPr>
        <p:spPr>
          <a:xfrm>
            <a:off x="2587754" y="164770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9EFCE18-DB25-482E-AFB1-424E8964A4AC}"/>
              </a:ext>
            </a:extLst>
          </p:cNvPr>
          <p:cNvSpPr/>
          <p:nvPr/>
        </p:nvSpPr>
        <p:spPr>
          <a:xfrm>
            <a:off x="2587754" y="148266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812D8C6-E46A-4629-8871-88FD3328E21B}"/>
              </a:ext>
            </a:extLst>
          </p:cNvPr>
          <p:cNvSpPr/>
          <p:nvPr/>
        </p:nvSpPr>
        <p:spPr>
          <a:xfrm>
            <a:off x="2587754" y="181025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9B716F3-741C-472D-B157-CFD418DFDC4E}"/>
              </a:ext>
            </a:extLst>
          </p:cNvPr>
          <p:cNvSpPr/>
          <p:nvPr/>
        </p:nvSpPr>
        <p:spPr>
          <a:xfrm>
            <a:off x="2750273" y="164773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D3AC75D-085E-470E-856F-031A07B24218}"/>
              </a:ext>
            </a:extLst>
          </p:cNvPr>
          <p:cNvSpPr/>
          <p:nvPr/>
        </p:nvSpPr>
        <p:spPr>
          <a:xfrm>
            <a:off x="2750273" y="148270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413D395B-A55A-4850-97B6-555BEFD7C226}"/>
              </a:ext>
            </a:extLst>
          </p:cNvPr>
          <p:cNvSpPr/>
          <p:nvPr/>
        </p:nvSpPr>
        <p:spPr>
          <a:xfrm>
            <a:off x="2750273" y="181029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914E85F-3BD7-47EC-B96D-A336C29F18B8}"/>
              </a:ext>
            </a:extLst>
          </p:cNvPr>
          <p:cNvSpPr/>
          <p:nvPr/>
        </p:nvSpPr>
        <p:spPr>
          <a:xfrm>
            <a:off x="2909882" y="164773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52A1689-5EF4-4B80-B464-E17319F11287}"/>
              </a:ext>
            </a:extLst>
          </p:cNvPr>
          <p:cNvSpPr/>
          <p:nvPr/>
        </p:nvSpPr>
        <p:spPr>
          <a:xfrm>
            <a:off x="2909882" y="148270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44F97AB-D166-459B-83EF-E70CFB2A155F}"/>
              </a:ext>
            </a:extLst>
          </p:cNvPr>
          <p:cNvSpPr/>
          <p:nvPr/>
        </p:nvSpPr>
        <p:spPr>
          <a:xfrm>
            <a:off x="2909882" y="181029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0865DF0-7159-4F6C-A34F-BA95453FD688}"/>
              </a:ext>
            </a:extLst>
          </p:cNvPr>
          <p:cNvSpPr/>
          <p:nvPr/>
        </p:nvSpPr>
        <p:spPr>
          <a:xfrm>
            <a:off x="3075311" y="164829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A64F928-0E2D-420A-A9B5-A6E03BD45EFA}"/>
              </a:ext>
            </a:extLst>
          </p:cNvPr>
          <p:cNvSpPr/>
          <p:nvPr/>
        </p:nvSpPr>
        <p:spPr>
          <a:xfrm>
            <a:off x="3075311" y="148325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8245A3-FAD7-46DA-8A78-CCDBD5244A2D}"/>
              </a:ext>
            </a:extLst>
          </p:cNvPr>
          <p:cNvSpPr/>
          <p:nvPr/>
        </p:nvSpPr>
        <p:spPr>
          <a:xfrm>
            <a:off x="3075311" y="181085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2C526DA-0584-4BDC-90E3-9BF45A4776E5}"/>
              </a:ext>
            </a:extLst>
          </p:cNvPr>
          <p:cNvSpPr/>
          <p:nvPr/>
        </p:nvSpPr>
        <p:spPr>
          <a:xfrm>
            <a:off x="3234920" y="164745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EEEAA0E-4981-4FB2-8E9F-2707B6319F32}"/>
              </a:ext>
            </a:extLst>
          </p:cNvPr>
          <p:cNvSpPr/>
          <p:nvPr/>
        </p:nvSpPr>
        <p:spPr>
          <a:xfrm>
            <a:off x="3234920" y="1482423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7434C23-491C-44E5-B354-88AE75BFB618}"/>
              </a:ext>
            </a:extLst>
          </p:cNvPr>
          <p:cNvSpPr/>
          <p:nvPr/>
        </p:nvSpPr>
        <p:spPr>
          <a:xfrm>
            <a:off x="3234920" y="181001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EA52320-1030-413F-8F47-FB2DD65E139B}"/>
              </a:ext>
            </a:extLst>
          </p:cNvPr>
          <p:cNvSpPr/>
          <p:nvPr/>
        </p:nvSpPr>
        <p:spPr>
          <a:xfrm>
            <a:off x="3400349" y="164801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5B524017-A79D-4D00-8DFF-14912FEE009D}"/>
              </a:ext>
            </a:extLst>
          </p:cNvPr>
          <p:cNvSpPr/>
          <p:nvPr/>
        </p:nvSpPr>
        <p:spPr>
          <a:xfrm>
            <a:off x="3400349" y="148298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F3B6F02-F6BE-4EE2-B487-23721A248D5A}"/>
              </a:ext>
            </a:extLst>
          </p:cNvPr>
          <p:cNvSpPr/>
          <p:nvPr/>
        </p:nvSpPr>
        <p:spPr>
          <a:xfrm>
            <a:off x="3400349" y="181057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C375EE0-E400-4DA9-9BD1-1CDD62205957}"/>
              </a:ext>
            </a:extLst>
          </p:cNvPr>
          <p:cNvSpPr/>
          <p:nvPr/>
        </p:nvSpPr>
        <p:spPr>
          <a:xfrm>
            <a:off x="2425235" y="2137613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FC173F3-95E3-4E3B-A22B-8248D9212410}"/>
              </a:ext>
            </a:extLst>
          </p:cNvPr>
          <p:cNvSpPr/>
          <p:nvPr/>
        </p:nvSpPr>
        <p:spPr>
          <a:xfrm>
            <a:off x="2425235" y="197257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A3416BE-8760-4A7C-AADA-B007CC7AEAA1}"/>
              </a:ext>
            </a:extLst>
          </p:cNvPr>
          <p:cNvSpPr/>
          <p:nvPr/>
        </p:nvSpPr>
        <p:spPr>
          <a:xfrm>
            <a:off x="2425235" y="230017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9899657-223E-413C-90DB-253BB671D72F}"/>
              </a:ext>
            </a:extLst>
          </p:cNvPr>
          <p:cNvSpPr/>
          <p:nvPr/>
        </p:nvSpPr>
        <p:spPr>
          <a:xfrm>
            <a:off x="2587754" y="213768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BFE5522D-A168-4EBB-91A7-A5B8EE138E21}"/>
              </a:ext>
            </a:extLst>
          </p:cNvPr>
          <p:cNvSpPr/>
          <p:nvPr/>
        </p:nvSpPr>
        <p:spPr>
          <a:xfrm>
            <a:off x="2587754" y="197265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0AA66B2C-9339-4371-B450-EF8D1E995B03}"/>
              </a:ext>
            </a:extLst>
          </p:cNvPr>
          <p:cNvSpPr/>
          <p:nvPr/>
        </p:nvSpPr>
        <p:spPr>
          <a:xfrm>
            <a:off x="2587754" y="230024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EC5C581-E46C-4BF6-B09E-BA078D07EAF8}"/>
              </a:ext>
            </a:extLst>
          </p:cNvPr>
          <p:cNvSpPr/>
          <p:nvPr/>
        </p:nvSpPr>
        <p:spPr>
          <a:xfrm>
            <a:off x="2750273" y="213772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E168457-66DD-4351-8C67-FD9F9D0818C6}"/>
              </a:ext>
            </a:extLst>
          </p:cNvPr>
          <p:cNvSpPr/>
          <p:nvPr/>
        </p:nvSpPr>
        <p:spPr>
          <a:xfrm>
            <a:off x="2750273" y="197269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99DAD37-12A4-488D-9B00-769B1125D256}"/>
              </a:ext>
            </a:extLst>
          </p:cNvPr>
          <p:cNvSpPr/>
          <p:nvPr/>
        </p:nvSpPr>
        <p:spPr>
          <a:xfrm>
            <a:off x="2750273" y="230028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9A30E66-5346-45DD-AF62-1FBDAC38B981}"/>
              </a:ext>
            </a:extLst>
          </p:cNvPr>
          <p:cNvSpPr/>
          <p:nvPr/>
        </p:nvSpPr>
        <p:spPr>
          <a:xfrm>
            <a:off x="2909882" y="213772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72AD1BE-1B7D-4245-A09A-AF695C9A68B2}"/>
              </a:ext>
            </a:extLst>
          </p:cNvPr>
          <p:cNvSpPr/>
          <p:nvPr/>
        </p:nvSpPr>
        <p:spPr>
          <a:xfrm>
            <a:off x="2909882" y="197269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B93020C-CC71-4297-B43A-30CFFA33D420}"/>
              </a:ext>
            </a:extLst>
          </p:cNvPr>
          <p:cNvSpPr/>
          <p:nvPr/>
        </p:nvSpPr>
        <p:spPr>
          <a:xfrm>
            <a:off x="2909882" y="230028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849407A-22A4-4192-8345-CD29F0AD7339}"/>
              </a:ext>
            </a:extLst>
          </p:cNvPr>
          <p:cNvSpPr/>
          <p:nvPr/>
        </p:nvSpPr>
        <p:spPr>
          <a:xfrm>
            <a:off x="3075311" y="2138283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0B26AF6-D4A6-4B0B-A510-F874573426E3}"/>
              </a:ext>
            </a:extLst>
          </p:cNvPr>
          <p:cNvSpPr/>
          <p:nvPr/>
        </p:nvSpPr>
        <p:spPr>
          <a:xfrm>
            <a:off x="3075311" y="197324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7400CBD-3AF9-4496-8233-72518DBE48AB}"/>
              </a:ext>
            </a:extLst>
          </p:cNvPr>
          <p:cNvSpPr/>
          <p:nvPr/>
        </p:nvSpPr>
        <p:spPr>
          <a:xfrm>
            <a:off x="3075311" y="230084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3A6CD4-8CC7-4BF7-B694-80EAB89DB7E1}"/>
              </a:ext>
            </a:extLst>
          </p:cNvPr>
          <p:cNvSpPr/>
          <p:nvPr/>
        </p:nvSpPr>
        <p:spPr>
          <a:xfrm>
            <a:off x="3234920" y="213744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7854DF5-37C8-40C9-9F03-65CA2B00FECB}"/>
              </a:ext>
            </a:extLst>
          </p:cNvPr>
          <p:cNvSpPr/>
          <p:nvPr/>
        </p:nvSpPr>
        <p:spPr>
          <a:xfrm>
            <a:off x="3234920" y="197241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5FAB431-56B2-434D-BEDF-DAC25518857C}"/>
              </a:ext>
            </a:extLst>
          </p:cNvPr>
          <p:cNvSpPr/>
          <p:nvPr/>
        </p:nvSpPr>
        <p:spPr>
          <a:xfrm>
            <a:off x="3234920" y="230000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69E4DFD-D408-4BB7-B778-A5FB4DC703B4}"/>
              </a:ext>
            </a:extLst>
          </p:cNvPr>
          <p:cNvSpPr/>
          <p:nvPr/>
        </p:nvSpPr>
        <p:spPr>
          <a:xfrm>
            <a:off x="3400349" y="213800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BA1859A-F98F-44A5-A6D2-7B27274B59BB}"/>
              </a:ext>
            </a:extLst>
          </p:cNvPr>
          <p:cNvSpPr/>
          <p:nvPr/>
        </p:nvSpPr>
        <p:spPr>
          <a:xfrm>
            <a:off x="3400349" y="197296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1DEF504-964F-4579-B3D4-2B124BCDAA0A}"/>
              </a:ext>
            </a:extLst>
          </p:cNvPr>
          <p:cNvSpPr/>
          <p:nvPr/>
        </p:nvSpPr>
        <p:spPr>
          <a:xfrm>
            <a:off x="3400349" y="2300563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AF99A6E-A834-4820-A16E-4B011BADD748}"/>
              </a:ext>
            </a:extLst>
          </p:cNvPr>
          <p:cNvSpPr/>
          <p:nvPr/>
        </p:nvSpPr>
        <p:spPr>
          <a:xfrm>
            <a:off x="3562868" y="181269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562ADF3-E8B3-4397-9724-31C5AE5D08D7}"/>
              </a:ext>
            </a:extLst>
          </p:cNvPr>
          <p:cNvSpPr/>
          <p:nvPr/>
        </p:nvSpPr>
        <p:spPr>
          <a:xfrm>
            <a:off x="3562868" y="164765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2A68378-DD45-45C6-888E-55C7BE8C62CF}"/>
              </a:ext>
            </a:extLst>
          </p:cNvPr>
          <p:cNvSpPr/>
          <p:nvPr/>
        </p:nvSpPr>
        <p:spPr>
          <a:xfrm>
            <a:off x="3562868" y="197524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EE517F3-C5C6-45E8-B42C-B9530FF49E4B}"/>
              </a:ext>
            </a:extLst>
          </p:cNvPr>
          <p:cNvSpPr/>
          <p:nvPr/>
        </p:nvSpPr>
        <p:spPr>
          <a:xfrm>
            <a:off x="2263360" y="181359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AE8BDDD-1B96-48B4-AFD2-7906A52542CB}"/>
              </a:ext>
            </a:extLst>
          </p:cNvPr>
          <p:cNvSpPr/>
          <p:nvPr/>
        </p:nvSpPr>
        <p:spPr>
          <a:xfrm>
            <a:off x="2263360" y="164855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0DC1986-314D-4B59-95EF-8F8C0F5202DF}"/>
              </a:ext>
            </a:extLst>
          </p:cNvPr>
          <p:cNvSpPr/>
          <p:nvPr/>
        </p:nvSpPr>
        <p:spPr>
          <a:xfrm>
            <a:off x="2263360" y="197614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398824C-E443-4A21-B102-851F77122311}"/>
              </a:ext>
            </a:extLst>
          </p:cNvPr>
          <p:cNvSpPr/>
          <p:nvPr/>
        </p:nvSpPr>
        <p:spPr>
          <a:xfrm>
            <a:off x="2425235" y="131502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B3D0CC2-6BF7-4072-8512-ED2AF7CBDE4E}"/>
              </a:ext>
            </a:extLst>
          </p:cNvPr>
          <p:cNvSpPr/>
          <p:nvPr/>
        </p:nvSpPr>
        <p:spPr>
          <a:xfrm>
            <a:off x="2587754" y="131509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55CDAED-F4E7-40ED-A6DB-B7C08F13DE42}"/>
              </a:ext>
            </a:extLst>
          </p:cNvPr>
          <p:cNvSpPr/>
          <p:nvPr/>
        </p:nvSpPr>
        <p:spPr>
          <a:xfrm>
            <a:off x="2750273" y="131513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6E59444B-8131-4E2D-8977-411C6606F25E}"/>
              </a:ext>
            </a:extLst>
          </p:cNvPr>
          <p:cNvSpPr/>
          <p:nvPr/>
        </p:nvSpPr>
        <p:spPr>
          <a:xfrm>
            <a:off x="2909882" y="131513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C16B396-9650-402D-A62B-17EB29983CAF}"/>
              </a:ext>
            </a:extLst>
          </p:cNvPr>
          <p:cNvSpPr/>
          <p:nvPr/>
        </p:nvSpPr>
        <p:spPr>
          <a:xfrm>
            <a:off x="3075311" y="131569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7DC3322-EB81-440D-BED8-1DB86C94CB25}"/>
              </a:ext>
            </a:extLst>
          </p:cNvPr>
          <p:cNvSpPr/>
          <p:nvPr/>
        </p:nvSpPr>
        <p:spPr>
          <a:xfrm>
            <a:off x="3234920" y="131485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C71E3FF7-A4A6-4E90-BE63-724A9E4F61E6}"/>
              </a:ext>
            </a:extLst>
          </p:cNvPr>
          <p:cNvSpPr/>
          <p:nvPr/>
        </p:nvSpPr>
        <p:spPr>
          <a:xfrm>
            <a:off x="3400349" y="131541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237C1E5-CB53-41B5-9D13-BD7ED8B4A74C}"/>
              </a:ext>
            </a:extLst>
          </p:cNvPr>
          <p:cNvSpPr/>
          <p:nvPr/>
        </p:nvSpPr>
        <p:spPr>
          <a:xfrm>
            <a:off x="2586392" y="114840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18EB9549-25D6-4694-914F-5D1FA36C1E37}"/>
              </a:ext>
            </a:extLst>
          </p:cNvPr>
          <p:cNvSpPr/>
          <p:nvPr/>
        </p:nvSpPr>
        <p:spPr>
          <a:xfrm>
            <a:off x="2748911" y="114847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1C262AD-586A-44D7-9494-D04C417FE764}"/>
              </a:ext>
            </a:extLst>
          </p:cNvPr>
          <p:cNvSpPr/>
          <p:nvPr/>
        </p:nvSpPr>
        <p:spPr>
          <a:xfrm>
            <a:off x="2911430" y="114851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4FB2F025-C6AE-48E2-9701-DFBC4AF905E5}"/>
              </a:ext>
            </a:extLst>
          </p:cNvPr>
          <p:cNvSpPr/>
          <p:nvPr/>
        </p:nvSpPr>
        <p:spPr>
          <a:xfrm>
            <a:off x="3071039" y="114851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3750C59-A427-4B10-80DE-3AF3985E20E6}"/>
              </a:ext>
            </a:extLst>
          </p:cNvPr>
          <p:cNvSpPr/>
          <p:nvPr/>
        </p:nvSpPr>
        <p:spPr>
          <a:xfrm>
            <a:off x="3236468" y="114907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95381108-850E-457E-BC16-85DD023999ED}"/>
              </a:ext>
            </a:extLst>
          </p:cNvPr>
          <p:cNvSpPr/>
          <p:nvPr/>
        </p:nvSpPr>
        <p:spPr>
          <a:xfrm>
            <a:off x="2101526" y="181304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63741ED-EA96-4F69-A31D-822F9BA67D33}"/>
              </a:ext>
            </a:extLst>
          </p:cNvPr>
          <p:cNvSpPr/>
          <p:nvPr/>
        </p:nvSpPr>
        <p:spPr>
          <a:xfrm>
            <a:off x="2101526" y="164800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FB6BC09-AFC8-45E7-955A-4D182090920F}"/>
              </a:ext>
            </a:extLst>
          </p:cNvPr>
          <p:cNvSpPr/>
          <p:nvPr/>
        </p:nvSpPr>
        <p:spPr>
          <a:xfrm>
            <a:off x="2101526" y="197560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035A6DCB-E97B-4D3C-A6B0-3724D2C868E0}"/>
              </a:ext>
            </a:extLst>
          </p:cNvPr>
          <p:cNvSpPr/>
          <p:nvPr/>
        </p:nvSpPr>
        <p:spPr>
          <a:xfrm>
            <a:off x="2262833" y="213506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89DD3B13-D5A6-48EE-9FA1-81EE08075F9E}"/>
              </a:ext>
            </a:extLst>
          </p:cNvPr>
          <p:cNvSpPr/>
          <p:nvPr/>
        </p:nvSpPr>
        <p:spPr>
          <a:xfrm>
            <a:off x="2423873" y="246185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31C5479-1D22-4683-92CF-49D175EA3978}"/>
              </a:ext>
            </a:extLst>
          </p:cNvPr>
          <p:cNvSpPr/>
          <p:nvPr/>
        </p:nvSpPr>
        <p:spPr>
          <a:xfrm>
            <a:off x="2586392" y="246193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1F75D795-DA5B-41C4-BB2D-60B01BD5529A}"/>
              </a:ext>
            </a:extLst>
          </p:cNvPr>
          <p:cNvSpPr/>
          <p:nvPr/>
        </p:nvSpPr>
        <p:spPr>
          <a:xfrm>
            <a:off x="2748911" y="246197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E2349716-3041-4FBF-8927-54D00B1E79FD}"/>
              </a:ext>
            </a:extLst>
          </p:cNvPr>
          <p:cNvSpPr/>
          <p:nvPr/>
        </p:nvSpPr>
        <p:spPr>
          <a:xfrm>
            <a:off x="2908520" y="2461970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8286609-DC7B-4BFF-8675-A1AD90FBAAD8}"/>
              </a:ext>
            </a:extLst>
          </p:cNvPr>
          <p:cNvSpPr/>
          <p:nvPr/>
        </p:nvSpPr>
        <p:spPr>
          <a:xfrm>
            <a:off x="3073949" y="246252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668ADE9-571E-4F8F-848B-3FF655B8C5CF}"/>
              </a:ext>
            </a:extLst>
          </p:cNvPr>
          <p:cNvSpPr/>
          <p:nvPr/>
        </p:nvSpPr>
        <p:spPr>
          <a:xfrm>
            <a:off x="3233558" y="246169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585B69CA-DED0-4419-A28B-E074FEF4F306}"/>
              </a:ext>
            </a:extLst>
          </p:cNvPr>
          <p:cNvSpPr/>
          <p:nvPr/>
        </p:nvSpPr>
        <p:spPr>
          <a:xfrm>
            <a:off x="2586392" y="262809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74A997D8-12D1-4369-B134-EB9C3D9E62B1}"/>
              </a:ext>
            </a:extLst>
          </p:cNvPr>
          <p:cNvSpPr/>
          <p:nvPr/>
        </p:nvSpPr>
        <p:spPr>
          <a:xfrm>
            <a:off x="2748911" y="262816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E5D0E8C4-E314-48CF-A767-9379E3FDECD8}"/>
              </a:ext>
            </a:extLst>
          </p:cNvPr>
          <p:cNvSpPr/>
          <p:nvPr/>
        </p:nvSpPr>
        <p:spPr>
          <a:xfrm>
            <a:off x="2911430" y="262820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781DD4AE-FBBE-4A8B-A649-E3DDD05976EA}"/>
              </a:ext>
            </a:extLst>
          </p:cNvPr>
          <p:cNvSpPr/>
          <p:nvPr/>
        </p:nvSpPr>
        <p:spPr>
          <a:xfrm>
            <a:off x="3071039" y="262820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D16A52E-DB9D-4429-A22F-FB236DB27204}"/>
              </a:ext>
            </a:extLst>
          </p:cNvPr>
          <p:cNvSpPr/>
          <p:nvPr/>
        </p:nvSpPr>
        <p:spPr>
          <a:xfrm>
            <a:off x="3236468" y="2628761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42A3A69-9624-41FC-A9AD-1ECE3F2F3643}"/>
              </a:ext>
            </a:extLst>
          </p:cNvPr>
          <p:cNvSpPr/>
          <p:nvPr/>
        </p:nvSpPr>
        <p:spPr>
          <a:xfrm>
            <a:off x="2750273" y="2790234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2B3EBA3-EAB3-42D7-82AA-5E852AF19B21}"/>
              </a:ext>
            </a:extLst>
          </p:cNvPr>
          <p:cNvSpPr/>
          <p:nvPr/>
        </p:nvSpPr>
        <p:spPr>
          <a:xfrm>
            <a:off x="2912792" y="2790309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423EEF1-679E-4802-A4EB-EB18846F96E1}"/>
              </a:ext>
            </a:extLst>
          </p:cNvPr>
          <p:cNvSpPr/>
          <p:nvPr/>
        </p:nvSpPr>
        <p:spPr>
          <a:xfrm>
            <a:off x="3075311" y="2790347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44431F73-227E-428A-8C51-6FC342A0304D}"/>
              </a:ext>
            </a:extLst>
          </p:cNvPr>
          <p:cNvSpPr/>
          <p:nvPr/>
        </p:nvSpPr>
        <p:spPr>
          <a:xfrm>
            <a:off x="2269739" y="148388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D6927E3-3417-478E-8B7C-03FCEBEDF664}"/>
              </a:ext>
            </a:extLst>
          </p:cNvPr>
          <p:cNvSpPr/>
          <p:nvPr/>
        </p:nvSpPr>
        <p:spPr>
          <a:xfrm>
            <a:off x="2269460" y="1314025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E9384C66-70A5-434B-A385-8A0130ADA844}"/>
              </a:ext>
            </a:extLst>
          </p:cNvPr>
          <p:cNvSpPr/>
          <p:nvPr/>
        </p:nvSpPr>
        <p:spPr>
          <a:xfrm>
            <a:off x="2269460" y="1148998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80848288-D182-4788-9471-31CE782C8CEF}"/>
              </a:ext>
            </a:extLst>
          </p:cNvPr>
          <p:cNvSpPr/>
          <p:nvPr/>
        </p:nvSpPr>
        <p:spPr>
          <a:xfrm>
            <a:off x="2429797" y="1146932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979F815-3167-48D1-9781-D3B5AE2E9C7E}"/>
              </a:ext>
            </a:extLst>
          </p:cNvPr>
          <p:cNvSpPr/>
          <p:nvPr/>
        </p:nvSpPr>
        <p:spPr>
          <a:xfrm>
            <a:off x="2101526" y="1483526"/>
            <a:ext cx="162519" cy="162559"/>
          </a:xfrm>
          <a:prstGeom prst="rect">
            <a:avLst/>
          </a:prstGeom>
          <a:solidFill>
            <a:srgbClr val="697000"/>
          </a:solidFill>
          <a:ln w="25400" cap="flat" cmpd="sng" algn="ctr">
            <a:solidFill>
              <a:srgbClr val="697000">
                <a:shade val="5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6" name="Down Arrow 262">
            <a:extLst>
              <a:ext uri="{FF2B5EF4-FFF2-40B4-BE49-F238E27FC236}">
                <a16:creationId xmlns:a16="http://schemas.microsoft.com/office/drawing/2014/main" id="{5DE371A0-1D4C-451A-B143-9FB416012439}"/>
              </a:ext>
            </a:extLst>
          </p:cNvPr>
          <p:cNvSpPr/>
          <p:nvPr/>
        </p:nvSpPr>
        <p:spPr>
          <a:xfrm rot="13500000">
            <a:off x="1976297" y="1594863"/>
            <a:ext cx="158273" cy="936019"/>
          </a:xfrm>
          <a:prstGeom prst="downArrow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7" name="Down Arrow 263">
            <a:extLst>
              <a:ext uri="{FF2B5EF4-FFF2-40B4-BE49-F238E27FC236}">
                <a16:creationId xmlns:a16="http://schemas.microsoft.com/office/drawing/2014/main" id="{B05BB846-2A39-4B22-BB05-92BFA029E69C}"/>
              </a:ext>
            </a:extLst>
          </p:cNvPr>
          <p:cNvSpPr/>
          <p:nvPr/>
        </p:nvSpPr>
        <p:spPr>
          <a:xfrm rot="2700000">
            <a:off x="4218888" y="2417282"/>
            <a:ext cx="137266" cy="1166758"/>
          </a:xfrm>
          <a:prstGeom prst="downArrow">
            <a:avLst/>
          </a:prstGeom>
          <a:solidFill>
            <a:srgbClr val="FFFF00"/>
          </a:solidFill>
          <a:ln w="12700" cap="flat" cmpd="sng" algn="ctr">
            <a:solidFill>
              <a:srgbClr val="1C1C1C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BEFF122D-D035-4FCF-ADB4-B060C6C42424}"/>
              </a:ext>
            </a:extLst>
          </p:cNvPr>
          <p:cNvSpPr txBox="1"/>
          <p:nvPr/>
        </p:nvSpPr>
        <p:spPr>
          <a:xfrm>
            <a:off x="751766" y="2437119"/>
            <a:ext cx="1227444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55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Upslope area</a:t>
            </a:r>
          </a:p>
          <a:p>
            <a:pPr algn="ctr" defTabSz="914355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(transport)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1B069DD2-5D87-47D0-8EFF-64C018673FB4}"/>
              </a:ext>
            </a:extLst>
          </p:cNvPr>
          <p:cNvSpPr txBox="1"/>
          <p:nvPr/>
        </p:nvSpPr>
        <p:spPr>
          <a:xfrm>
            <a:off x="4156719" y="2036008"/>
            <a:ext cx="1480717" cy="523216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55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Downslope path</a:t>
            </a:r>
          </a:p>
          <a:p>
            <a:pPr algn="ctr" defTabSz="914355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(retention)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22EEB490-FE4A-46A5-96AC-321147B4B4A9}"/>
              </a:ext>
            </a:extLst>
          </p:cNvPr>
          <p:cNvSpPr txBox="1"/>
          <p:nvPr/>
        </p:nvSpPr>
        <p:spPr>
          <a:xfrm rot="20154670">
            <a:off x="1542152" y="4041395"/>
            <a:ext cx="697755" cy="27699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55"/>
            <a:r>
              <a:rPr lang="en-US" sz="1200" dirty="0">
                <a:solidFill>
                  <a:srgbClr val="0B3F93"/>
                </a:solidFill>
                <a:latin typeface="Open Sans"/>
                <a:cs typeface="Calibri" pitchFamily="34" charset="0"/>
              </a:rPr>
              <a:t>Stream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3E777F22-0737-4529-85EF-8910D80C84B0}"/>
              </a:ext>
            </a:extLst>
          </p:cNvPr>
          <p:cNvCxnSpPr/>
          <p:nvPr/>
        </p:nvCxnSpPr>
        <p:spPr>
          <a:xfrm flipV="1">
            <a:off x="2901341" y="3032759"/>
            <a:ext cx="342065" cy="168270"/>
          </a:xfrm>
          <a:prstGeom prst="straightConnector1">
            <a:avLst/>
          </a:prstGeom>
          <a:noFill/>
          <a:ln w="38100" cap="flat" cmpd="sng" algn="ctr">
            <a:solidFill>
              <a:srgbClr val="E69900"/>
            </a:solidFill>
            <a:prstDash val="solid"/>
            <a:tailEnd type="triangle"/>
          </a:ln>
          <a:effectLst/>
        </p:spPr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FF1801E0-D698-4725-97F0-537596641E9C}"/>
              </a:ext>
            </a:extLst>
          </p:cNvPr>
          <p:cNvSpPr txBox="1"/>
          <p:nvPr/>
        </p:nvSpPr>
        <p:spPr>
          <a:xfrm>
            <a:off x="2028912" y="3029392"/>
            <a:ext cx="957206" cy="6463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5"/>
            <a:r>
              <a:rPr lang="en-US" sz="1200" b="1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Pixel of interest (N/P load)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7EF96BA4-3284-4A26-9605-9DD8CDEACA6C}"/>
                  </a:ext>
                </a:extLst>
              </p:cNvPr>
              <p:cNvSpPr txBox="1"/>
              <p:nvPr/>
            </p:nvSpPr>
            <p:spPr>
              <a:xfrm>
                <a:off x="6630327" y="3799292"/>
                <a:ext cx="2238618" cy="966158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none" lIns="91436" tIns="45718" rIns="91436" bIns="45718" rtlCol="0">
                <a:spAutoFit/>
              </a:bodyPr>
              <a:lstStyle/>
              <a:p>
                <a:pPr algn="ctr" defTabSz="914355"/>
                <a:r>
                  <a:rPr lang="en-US" sz="1600" b="1" i="1" dirty="0">
                    <a:solidFill>
                      <a:srgbClr val="62814B">
                        <a:lumMod val="75000"/>
                      </a:srgbClr>
                    </a:solidFill>
                    <a:latin typeface="Open Sans"/>
                    <a:cs typeface="Calibri" pitchFamily="34" charset="0"/>
                  </a:rPr>
                  <a:t>Total export =</a:t>
                </a:r>
              </a:p>
              <a:p>
                <a:pPr algn="ctr" defTabSz="91435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b="1" i="1" dirty="0">
                              <a:solidFill>
                                <a:srgbClr val="62814B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1" i="1" dirty="0">
                              <a:solidFill>
                                <a:srgbClr val="62814B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1600" b="1" i="1" dirty="0">
                              <a:solidFill>
                                <a:srgbClr val="62814B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𝒊𝒙𝒆𝒍</m:t>
                          </m:r>
                        </m:sub>
                        <m:sup/>
                        <m:e>
                          <m:r>
                            <a:rPr lang="en-US" sz="1600" b="1" i="1" dirty="0" smtClean="0">
                              <a:solidFill>
                                <a:srgbClr val="62814B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𝑵𝒖𝒕𝒓𝒊𝒆𝒏𝒕</m:t>
                          </m:r>
                          <m:r>
                            <a:rPr lang="en-US" sz="1600" b="1" i="1" dirty="0">
                              <a:solidFill>
                                <a:srgbClr val="62814B">
                                  <a:lumMod val="75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𝑬𝒙𝒑𝒐𝒓𝒕</m:t>
                          </m:r>
                        </m:e>
                      </m:nary>
                    </m:oMath>
                  </m:oMathPara>
                </a14:m>
                <a:endParaRPr lang="en-US" sz="1400" b="1" dirty="0">
                  <a:solidFill>
                    <a:srgbClr val="62814B">
                      <a:lumMod val="75000"/>
                    </a:srgbClr>
                  </a:solidFill>
                  <a:latin typeface="Open Sans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233" name="TextBox 232">
                <a:extLst>
                  <a:ext uri="{FF2B5EF4-FFF2-40B4-BE49-F238E27FC236}">
                    <a16:creationId xmlns:a16="http://schemas.microsoft.com/office/drawing/2014/main" id="{7EF96BA4-3284-4A26-9605-9DD8CDEAC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327" y="3799292"/>
                <a:ext cx="2238618" cy="966158"/>
              </a:xfrm>
              <a:prstGeom prst="rect">
                <a:avLst/>
              </a:prstGeom>
              <a:blipFill>
                <a:blip r:embed="rId3"/>
                <a:stretch>
                  <a:fillRect t="-251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Flowchart: Alternate Process 233">
            <a:extLst>
              <a:ext uri="{FF2B5EF4-FFF2-40B4-BE49-F238E27FC236}">
                <a16:creationId xmlns:a16="http://schemas.microsoft.com/office/drawing/2014/main" id="{DD0A752F-4AB4-4985-9A90-57C95511A573}"/>
              </a:ext>
            </a:extLst>
          </p:cNvPr>
          <p:cNvSpPr/>
          <p:nvPr/>
        </p:nvSpPr>
        <p:spPr>
          <a:xfrm>
            <a:off x="6582518" y="3752927"/>
            <a:ext cx="2334241" cy="1073073"/>
          </a:xfrm>
          <a:prstGeom prst="flowChartAlternateProcess">
            <a:avLst/>
          </a:prstGeom>
          <a:noFill/>
          <a:ln w="38100" cap="flat" cmpd="sng" algn="ctr">
            <a:solidFill>
              <a:srgbClr val="404A2E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697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CD10FB8-4FD3-4193-BFBF-697F070CBA6D}"/>
                  </a:ext>
                </a:extLst>
              </p:cNvPr>
              <p:cNvSpPr txBox="1"/>
              <p:nvPr/>
            </p:nvSpPr>
            <p:spPr>
              <a:xfrm>
                <a:off x="5978010" y="2909455"/>
                <a:ext cx="3029557" cy="639979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lIns="91436" tIns="45718" rIns="91436" bIns="45718" rtlCol="0">
                <a:spAutoFit/>
              </a:bodyPr>
              <a:lstStyle/>
              <a:p>
                <a:pPr algn="ctr" defTabSz="914355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𝑵𝒖𝒕𝒓𝒊𝒆𝒏𝒕𝑬𝒙𝒑𝒐</m:t>
                      </m:r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/>
                        </a:rPr>
                        <m:t>𝒓𝒕</m:t>
                      </m:r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𝒍𝒐𝒂𝒅</m:t>
                      </m:r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n-US" b="1" i="1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𝑵𝑫𝑹</m:t>
                      </m:r>
                    </m:oMath>
                  </m:oMathPara>
                </a14:m>
                <a:endParaRPr lang="en-US" b="1" dirty="0">
                  <a:solidFill>
                    <a:schemeClr val="bg2">
                      <a:lumMod val="25000"/>
                    </a:schemeClr>
                  </a:solidFill>
                  <a:latin typeface="Open Sans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235" name="TextBox 234">
                <a:extLst>
                  <a:ext uri="{FF2B5EF4-FFF2-40B4-BE49-F238E27FC236}">
                    <a16:creationId xmlns:a16="http://schemas.microsoft.com/office/drawing/2014/main" id="{8CD10FB8-4FD3-4193-BFBF-697F070CB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10" y="2909455"/>
                <a:ext cx="3029557" cy="6399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Flowchart: Alternate Process 235">
            <a:extLst>
              <a:ext uri="{FF2B5EF4-FFF2-40B4-BE49-F238E27FC236}">
                <a16:creationId xmlns:a16="http://schemas.microsoft.com/office/drawing/2014/main" id="{7770E92A-19F6-4CDF-A9AC-A4245E589093}"/>
              </a:ext>
            </a:extLst>
          </p:cNvPr>
          <p:cNvSpPr/>
          <p:nvPr/>
        </p:nvSpPr>
        <p:spPr>
          <a:xfrm>
            <a:off x="6045201" y="2559228"/>
            <a:ext cx="2870201" cy="1035216"/>
          </a:xfrm>
          <a:prstGeom prst="flowChartAlternateProcess">
            <a:avLst/>
          </a:prstGeom>
          <a:noFill/>
          <a:ln w="38100" cap="flat" cmpd="sng" algn="ctr">
            <a:solidFill>
              <a:srgbClr val="4D4D4D">
                <a:lumMod val="60000"/>
                <a:lumOff val="40000"/>
              </a:srgbClr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D0A9BD81-0644-4E3B-838D-0821EA1EACDB}"/>
              </a:ext>
            </a:extLst>
          </p:cNvPr>
          <p:cNvSpPr/>
          <p:nvPr/>
        </p:nvSpPr>
        <p:spPr>
          <a:xfrm>
            <a:off x="6149329" y="2662107"/>
            <a:ext cx="1078244" cy="338554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defTabSz="914355"/>
            <a:r>
              <a:rPr lang="en-US" sz="1600" b="1" i="1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Per pixel:</a:t>
            </a:r>
            <a:endParaRPr lang="en-US" sz="1600" dirty="0">
              <a:solidFill>
                <a:schemeClr val="bg2">
                  <a:lumMod val="25000"/>
                </a:schemeClr>
              </a:solidFill>
              <a:latin typeface="Open Sans"/>
            </a:endParaRPr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DB59EB9E-F4C2-4D2E-8DD8-03945294DC2E}"/>
              </a:ext>
            </a:extLst>
          </p:cNvPr>
          <p:cNvGrpSpPr/>
          <p:nvPr/>
        </p:nvGrpSpPr>
        <p:grpSpPr>
          <a:xfrm>
            <a:off x="6335506" y="219349"/>
            <a:ext cx="2639417" cy="1095534"/>
            <a:chOff x="4898353" y="283632"/>
            <a:chExt cx="2639417" cy="1095534"/>
          </a:xfrm>
        </p:grpSpPr>
        <p:sp>
          <p:nvSpPr>
            <p:cNvPr id="239" name="Flowchart: Alternate Process 238">
              <a:extLst>
                <a:ext uri="{FF2B5EF4-FFF2-40B4-BE49-F238E27FC236}">
                  <a16:creationId xmlns:a16="http://schemas.microsoft.com/office/drawing/2014/main" id="{22EA0E34-BBF7-41B1-9D02-EB71B1CBD6A7}"/>
                </a:ext>
              </a:extLst>
            </p:cNvPr>
            <p:cNvSpPr/>
            <p:nvPr/>
          </p:nvSpPr>
          <p:spPr>
            <a:xfrm>
              <a:off x="4898353" y="283632"/>
              <a:ext cx="2523379" cy="1095534"/>
            </a:xfrm>
            <a:prstGeom prst="flowChartAlternateProcess">
              <a:avLst/>
            </a:prstGeom>
            <a:solidFill>
              <a:srgbClr val="A8B306">
                <a:lumMod val="20000"/>
                <a:lumOff val="80000"/>
              </a:srgbClr>
            </a:solidFill>
            <a:ln w="38100" cap="flat" cmpd="sng" algn="ctr">
              <a:solidFill>
                <a:srgbClr val="4D4D4D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07E6F7BD-3CD3-4F6F-946D-71968847600C}"/>
                </a:ext>
              </a:extLst>
            </p:cNvPr>
            <p:cNvSpPr txBox="1"/>
            <p:nvPr/>
          </p:nvSpPr>
          <p:spPr>
            <a:xfrm>
              <a:off x="4988756" y="416432"/>
              <a:ext cx="2549014" cy="856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35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2">
                      <a:lumMod val="25000"/>
                    </a:schemeClr>
                  </a:solidFill>
                  <a:effectLst/>
                  <a:uLnTx/>
                  <a:uFillTx/>
                </a:rPr>
                <a:t>NDR is a function of Upslope transport and Downslope retention </a:t>
              </a:r>
            </a:p>
          </p:txBody>
        </p:sp>
      </p:grpSp>
      <p:sp>
        <p:nvSpPr>
          <p:cNvPr id="241" name="TextBox 240">
            <a:extLst>
              <a:ext uri="{FF2B5EF4-FFF2-40B4-BE49-F238E27FC236}">
                <a16:creationId xmlns:a16="http://schemas.microsoft.com/office/drawing/2014/main" id="{30F6655B-C742-4D71-809F-12AA2E5A2B9D}"/>
              </a:ext>
            </a:extLst>
          </p:cNvPr>
          <p:cNvSpPr txBox="1"/>
          <p:nvPr/>
        </p:nvSpPr>
        <p:spPr>
          <a:xfrm>
            <a:off x="4268031" y="4176583"/>
            <a:ext cx="1910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5"/>
            <a:r>
              <a:rPr lang="en-US" sz="1400" b="1" dirty="0">
                <a:solidFill>
                  <a:schemeClr val="bg2">
                    <a:lumMod val="25000"/>
                  </a:schemeClr>
                </a:solidFill>
                <a:latin typeface="Open Sans"/>
                <a:cs typeface="Calibri" pitchFamily="34" charset="0"/>
              </a:rPr>
              <a:t>Nutrient exported to the stream</a:t>
            </a:r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F9B237B-088C-4B13-844E-4A3B19B016EB}"/>
              </a:ext>
            </a:extLst>
          </p:cNvPr>
          <p:cNvCxnSpPr/>
          <p:nvPr/>
        </p:nvCxnSpPr>
        <p:spPr>
          <a:xfrm flipH="1" flipV="1">
            <a:off x="4104620" y="4272312"/>
            <a:ext cx="326822" cy="292503"/>
          </a:xfrm>
          <a:prstGeom prst="straightConnector1">
            <a:avLst/>
          </a:prstGeom>
          <a:noFill/>
          <a:ln w="57150" cap="flat" cmpd="sng" algn="ctr">
            <a:solidFill>
              <a:srgbClr val="E69900"/>
            </a:solidFill>
            <a:prstDash val="solid"/>
            <a:tailEnd type="triangle"/>
          </a:ln>
          <a:effectLst/>
        </p:spPr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B89DAEF4-5E14-4049-86C3-C45DC36A59C4}"/>
              </a:ext>
            </a:extLst>
          </p:cNvPr>
          <p:cNvSpPr/>
          <p:nvPr/>
        </p:nvSpPr>
        <p:spPr>
          <a:xfrm>
            <a:off x="4281901" y="3966746"/>
            <a:ext cx="45719" cy="51204"/>
          </a:xfrm>
          <a:prstGeom prst="ellipse">
            <a:avLst/>
          </a:prstGeom>
          <a:solidFill>
            <a:srgbClr val="EC9D00"/>
          </a:solidFill>
          <a:ln w="25400" cap="flat" cmpd="sng" algn="ctr">
            <a:solidFill>
              <a:srgbClr val="EC9D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689D559-1C95-45A3-A958-7236FFD9E430}"/>
              </a:ext>
            </a:extLst>
          </p:cNvPr>
          <p:cNvSpPr/>
          <p:nvPr/>
        </p:nvSpPr>
        <p:spPr>
          <a:xfrm>
            <a:off x="4114207" y="4125379"/>
            <a:ext cx="45719" cy="51204"/>
          </a:xfrm>
          <a:prstGeom prst="ellipse">
            <a:avLst/>
          </a:prstGeom>
          <a:solidFill>
            <a:srgbClr val="EC9D00"/>
          </a:solidFill>
          <a:ln w="25400" cap="flat" cmpd="sng" algn="ctr">
            <a:solidFill>
              <a:srgbClr val="EC9D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50956F1B-62FF-4930-8415-8892353FFD29}"/>
              </a:ext>
            </a:extLst>
          </p:cNvPr>
          <p:cNvSpPr/>
          <p:nvPr/>
        </p:nvSpPr>
        <p:spPr>
          <a:xfrm>
            <a:off x="3973799" y="4246710"/>
            <a:ext cx="45719" cy="51204"/>
          </a:xfrm>
          <a:prstGeom prst="ellipse">
            <a:avLst/>
          </a:prstGeom>
          <a:solidFill>
            <a:srgbClr val="EC9D00"/>
          </a:solidFill>
          <a:ln w="25400" cap="flat" cmpd="sng" algn="ctr">
            <a:solidFill>
              <a:srgbClr val="EC9D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88D7962E-D99D-4B68-A02F-C16B161AB273}"/>
              </a:ext>
            </a:extLst>
          </p:cNvPr>
          <p:cNvSpPr/>
          <p:nvPr/>
        </p:nvSpPr>
        <p:spPr>
          <a:xfrm>
            <a:off x="3788467" y="4314965"/>
            <a:ext cx="45719" cy="51204"/>
          </a:xfrm>
          <a:prstGeom prst="ellipse">
            <a:avLst/>
          </a:prstGeom>
          <a:solidFill>
            <a:srgbClr val="EC9D00"/>
          </a:solidFill>
          <a:ln w="25400" cap="flat" cmpd="sng" algn="ctr">
            <a:solidFill>
              <a:srgbClr val="EC9D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717DC22E-53DE-4DE4-8F6E-9EE3DE4BE513}"/>
              </a:ext>
            </a:extLst>
          </p:cNvPr>
          <p:cNvSpPr/>
          <p:nvPr/>
        </p:nvSpPr>
        <p:spPr>
          <a:xfrm>
            <a:off x="3661488" y="4365121"/>
            <a:ext cx="45719" cy="51204"/>
          </a:xfrm>
          <a:prstGeom prst="ellipse">
            <a:avLst/>
          </a:prstGeom>
          <a:solidFill>
            <a:srgbClr val="EC9D00"/>
          </a:solidFill>
          <a:ln w="25400" cap="flat" cmpd="sng" algn="ctr">
            <a:solidFill>
              <a:srgbClr val="EC9D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03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7" grpId="0" animBg="1"/>
      <p:bldP spid="228" grpId="0"/>
      <p:bldP spid="229" grpId="0"/>
      <p:bldP spid="233" grpId="0"/>
      <p:bldP spid="234" grpId="0" animBg="1"/>
      <p:bldP spid="235" grpId="0"/>
      <p:bldP spid="236" grpId="0" animBg="1"/>
      <p:bldP spid="237" grpId="0"/>
      <p:bldP spid="241" grpId="0"/>
      <p:bldP spid="243" grpId="0" animBg="1"/>
      <p:bldP spid="244" grpId="0" animBg="1"/>
      <p:bldP spid="245" grpId="0" animBg="1"/>
      <p:bldP spid="246" grpId="0" animBg="1"/>
      <p:bldP spid="2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reeform 153">
            <a:extLst>
              <a:ext uri="{FF2B5EF4-FFF2-40B4-BE49-F238E27FC236}">
                <a16:creationId xmlns:a16="http://schemas.microsoft.com/office/drawing/2014/main" id="{DD58385D-48F8-4CAC-A151-3BCD8B705A98}"/>
              </a:ext>
            </a:extLst>
          </p:cNvPr>
          <p:cNvSpPr/>
          <p:nvPr/>
        </p:nvSpPr>
        <p:spPr>
          <a:xfrm rot="286254">
            <a:off x="2123722" y="2175256"/>
            <a:ext cx="5201920" cy="2814320"/>
          </a:xfrm>
          <a:custGeom>
            <a:avLst/>
            <a:gdLst>
              <a:gd name="connsiteX0" fmla="*/ 0 w 5201920"/>
              <a:gd name="connsiteY0" fmla="*/ 2814320 h 2814320"/>
              <a:gd name="connsiteX1" fmla="*/ 873760 w 5201920"/>
              <a:gd name="connsiteY1" fmla="*/ 2286000 h 2814320"/>
              <a:gd name="connsiteX2" fmla="*/ 2509520 w 5201920"/>
              <a:gd name="connsiteY2" fmla="*/ 2540000 h 2814320"/>
              <a:gd name="connsiteX3" fmla="*/ 4419600 w 5201920"/>
              <a:gd name="connsiteY3" fmla="*/ 518160 h 2814320"/>
              <a:gd name="connsiteX4" fmla="*/ 5201920 w 5201920"/>
              <a:gd name="connsiteY4" fmla="*/ 0 h 28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1920" h="2814320">
                <a:moveTo>
                  <a:pt x="0" y="2814320"/>
                </a:moveTo>
                <a:cubicBezTo>
                  <a:pt x="227753" y="2573020"/>
                  <a:pt x="455507" y="2331720"/>
                  <a:pt x="873760" y="2286000"/>
                </a:cubicBezTo>
                <a:cubicBezTo>
                  <a:pt x="1292013" y="2240280"/>
                  <a:pt x="1918547" y="2834640"/>
                  <a:pt x="2509520" y="2540000"/>
                </a:cubicBezTo>
                <a:cubicBezTo>
                  <a:pt x="3100493" y="2245360"/>
                  <a:pt x="3970867" y="941493"/>
                  <a:pt x="4419600" y="518160"/>
                </a:cubicBezTo>
                <a:cubicBezTo>
                  <a:pt x="4868333" y="94827"/>
                  <a:pt x="5035126" y="47413"/>
                  <a:pt x="5201920" y="0"/>
                </a:cubicBezTo>
              </a:path>
            </a:pathLst>
          </a:cu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93" name="Freeform 3">
            <a:extLst>
              <a:ext uri="{FF2B5EF4-FFF2-40B4-BE49-F238E27FC236}">
                <a16:creationId xmlns:a16="http://schemas.microsoft.com/office/drawing/2014/main" id="{717CDA73-E0BC-4FFA-83C0-C43827C30EF2}"/>
              </a:ext>
            </a:extLst>
          </p:cNvPr>
          <p:cNvSpPr/>
          <p:nvPr/>
        </p:nvSpPr>
        <p:spPr>
          <a:xfrm rot="286254">
            <a:off x="1944708" y="1885262"/>
            <a:ext cx="5201920" cy="2814320"/>
          </a:xfrm>
          <a:custGeom>
            <a:avLst/>
            <a:gdLst>
              <a:gd name="connsiteX0" fmla="*/ 0 w 5201920"/>
              <a:gd name="connsiteY0" fmla="*/ 2814320 h 2814320"/>
              <a:gd name="connsiteX1" fmla="*/ 873760 w 5201920"/>
              <a:gd name="connsiteY1" fmla="*/ 2286000 h 2814320"/>
              <a:gd name="connsiteX2" fmla="*/ 2509520 w 5201920"/>
              <a:gd name="connsiteY2" fmla="*/ 2540000 h 2814320"/>
              <a:gd name="connsiteX3" fmla="*/ 4419600 w 5201920"/>
              <a:gd name="connsiteY3" fmla="*/ 518160 h 2814320"/>
              <a:gd name="connsiteX4" fmla="*/ 5201920 w 5201920"/>
              <a:gd name="connsiteY4" fmla="*/ 0 h 28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01920" h="2814320">
                <a:moveTo>
                  <a:pt x="0" y="2814320"/>
                </a:moveTo>
                <a:cubicBezTo>
                  <a:pt x="227753" y="2573020"/>
                  <a:pt x="455507" y="2331720"/>
                  <a:pt x="873760" y="2286000"/>
                </a:cubicBezTo>
                <a:cubicBezTo>
                  <a:pt x="1292013" y="2240280"/>
                  <a:pt x="1918547" y="2834640"/>
                  <a:pt x="2509520" y="2540000"/>
                </a:cubicBezTo>
                <a:cubicBezTo>
                  <a:pt x="3100493" y="2245360"/>
                  <a:pt x="3970867" y="941493"/>
                  <a:pt x="4419600" y="518160"/>
                </a:cubicBezTo>
                <a:cubicBezTo>
                  <a:pt x="4868333" y="94827"/>
                  <a:pt x="5035126" y="47413"/>
                  <a:pt x="5201920" y="0"/>
                </a:cubicBezTo>
              </a:path>
            </a:pathLst>
          </a:custGeom>
          <a:noFill/>
          <a:ln w="25400" cap="flat" cmpd="sng" algn="ctr">
            <a:solidFill>
              <a:srgbClr val="00B0F0"/>
            </a:solidFill>
            <a:prstDash val="solid"/>
          </a:ln>
          <a:effectLst/>
        </p:spPr>
        <p:txBody>
          <a:bodyPr lIns="91436" tIns="45718" rIns="91436" bIns="45718" rtlCol="0" anchor="ctr"/>
          <a:lstStyle/>
          <a:p>
            <a:pPr marL="0" marR="0" lvl="0" indent="0" algn="ctr" defTabSz="91435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F6BC6FBA-C2EF-411E-BB53-3274681A551E}"/>
              </a:ext>
            </a:extLst>
          </p:cNvPr>
          <p:cNvSpPr txBox="1"/>
          <p:nvPr/>
        </p:nvSpPr>
        <p:spPr>
          <a:xfrm rot="20440924">
            <a:off x="2095956" y="4129883"/>
            <a:ext cx="697755" cy="27699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 defTabSz="914355"/>
            <a:r>
              <a:rPr lang="en-US" sz="1200" dirty="0">
                <a:solidFill>
                  <a:srgbClr val="0B3F93"/>
                </a:solidFill>
                <a:latin typeface="Open Sans"/>
                <a:cs typeface="Calibri" pitchFamily="34" charset="0"/>
              </a:rPr>
              <a:t>Stream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33AAF3A6-96D8-4EC6-89CB-926B1220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838" y="332859"/>
            <a:ext cx="7886700" cy="48895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Sub-surface nitrogen</a:t>
            </a:r>
          </a:p>
        </p:txBody>
      </p:sp>
      <p:sp>
        <p:nvSpPr>
          <p:cNvPr id="118" name="Right Arrow 153">
            <a:extLst>
              <a:ext uri="{FF2B5EF4-FFF2-40B4-BE49-F238E27FC236}">
                <a16:creationId xmlns:a16="http://schemas.microsoft.com/office/drawing/2014/main" id="{0930FA42-FB68-4C9D-9D6A-5F085F55B018}"/>
              </a:ext>
            </a:extLst>
          </p:cNvPr>
          <p:cNvSpPr/>
          <p:nvPr/>
        </p:nvSpPr>
        <p:spPr>
          <a:xfrm rot="5110026">
            <a:off x="3726087" y="3019706"/>
            <a:ext cx="535472" cy="209132"/>
          </a:xfrm>
          <a:prstGeom prst="right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46F67C1-62BF-4792-A4A7-2360FADED369}"/>
              </a:ext>
            </a:extLst>
          </p:cNvPr>
          <p:cNvSpPr/>
          <p:nvPr/>
        </p:nvSpPr>
        <p:spPr>
          <a:xfrm>
            <a:off x="4345635" y="2893096"/>
            <a:ext cx="338621" cy="345828"/>
          </a:xfrm>
          <a:prstGeom prst="rect">
            <a:avLst/>
          </a:prstGeom>
          <a:solidFill>
            <a:srgbClr val="D5AB81"/>
          </a:solidFill>
          <a:ln>
            <a:solidFill>
              <a:srgbClr val="AD8053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F6F96F0-8681-41C9-897A-D7667596DEB0}"/>
              </a:ext>
            </a:extLst>
          </p:cNvPr>
          <p:cNvSpPr/>
          <p:nvPr/>
        </p:nvSpPr>
        <p:spPr>
          <a:xfrm>
            <a:off x="4590044" y="3038827"/>
            <a:ext cx="338621" cy="345828"/>
          </a:xfrm>
          <a:prstGeom prst="rect">
            <a:avLst/>
          </a:prstGeom>
          <a:solidFill>
            <a:srgbClr val="D5AB81"/>
          </a:solidFill>
          <a:ln>
            <a:solidFill>
              <a:srgbClr val="AD8053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2EA0355-C60E-4AB3-BEA6-CD3308FCCD2D}"/>
              </a:ext>
            </a:extLst>
          </p:cNvPr>
          <p:cNvSpPr/>
          <p:nvPr/>
        </p:nvSpPr>
        <p:spPr>
          <a:xfrm>
            <a:off x="4114106" y="2754928"/>
            <a:ext cx="338621" cy="345828"/>
          </a:xfrm>
          <a:prstGeom prst="rect">
            <a:avLst/>
          </a:prstGeom>
          <a:solidFill>
            <a:srgbClr val="D5AB81"/>
          </a:solidFill>
          <a:ln>
            <a:solidFill>
              <a:srgbClr val="AD8053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D29517A-835F-48F6-B229-3AFEAA5D29AD}"/>
              </a:ext>
            </a:extLst>
          </p:cNvPr>
          <p:cNvSpPr/>
          <p:nvPr/>
        </p:nvSpPr>
        <p:spPr>
          <a:xfrm>
            <a:off x="4840989" y="3184559"/>
            <a:ext cx="338621" cy="345828"/>
          </a:xfrm>
          <a:prstGeom prst="rect">
            <a:avLst/>
          </a:prstGeom>
          <a:solidFill>
            <a:srgbClr val="D5AB81"/>
          </a:solidFill>
          <a:ln>
            <a:solidFill>
              <a:srgbClr val="AD8053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70490A0-1550-4457-A22E-F680BBC903A0}"/>
              </a:ext>
            </a:extLst>
          </p:cNvPr>
          <p:cNvSpPr/>
          <p:nvPr/>
        </p:nvSpPr>
        <p:spPr>
          <a:xfrm>
            <a:off x="5091933" y="3327378"/>
            <a:ext cx="338621" cy="345828"/>
          </a:xfrm>
          <a:prstGeom prst="rect">
            <a:avLst/>
          </a:prstGeom>
          <a:solidFill>
            <a:srgbClr val="D5AB81"/>
          </a:solidFill>
          <a:ln>
            <a:solidFill>
              <a:srgbClr val="AD8053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41A5FD4-DA08-4531-9670-F16B571BE73B}"/>
              </a:ext>
            </a:extLst>
          </p:cNvPr>
          <p:cNvSpPr/>
          <p:nvPr/>
        </p:nvSpPr>
        <p:spPr>
          <a:xfrm>
            <a:off x="3882578" y="2627568"/>
            <a:ext cx="338621" cy="345828"/>
          </a:xfrm>
          <a:prstGeom prst="rect">
            <a:avLst/>
          </a:prstGeom>
          <a:solidFill>
            <a:srgbClr val="FFC000"/>
          </a:solidFill>
          <a:ln w="76200">
            <a:solidFill>
              <a:srgbClr val="C88500"/>
            </a:solidFill>
          </a:ln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D2F1D2D-A199-486A-8877-C9B1CDE9CDD8}"/>
              </a:ext>
            </a:extLst>
          </p:cNvPr>
          <p:cNvGrpSpPr/>
          <p:nvPr/>
        </p:nvGrpSpPr>
        <p:grpSpPr>
          <a:xfrm>
            <a:off x="1903254" y="1217167"/>
            <a:ext cx="2166319" cy="2252078"/>
            <a:chOff x="4793265" y="2413680"/>
            <a:chExt cx="1300152" cy="1523529"/>
          </a:xfrm>
          <a:solidFill>
            <a:srgbClr val="808000"/>
          </a:solidFill>
          <a:scene3d>
            <a:camera prst="isometricTopUp"/>
            <a:lightRig rig="threePt" dir="t"/>
          </a:scene3d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333DFC8-9297-43BD-8109-F055FDEC948C}"/>
                </a:ext>
              </a:extLst>
            </p:cNvPr>
            <p:cNvSpPr/>
            <p:nvPr/>
          </p:nvSpPr>
          <p:spPr>
            <a:xfrm>
              <a:off x="5011773" y="241368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F1DA7DA-E0A9-4DD4-8D92-363C617AF590}"/>
                </a:ext>
              </a:extLst>
            </p:cNvPr>
            <p:cNvSpPr/>
            <p:nvPr/>
          </p:nvSpPr>
          <p:spPr>
            <a:xfrm>
              <a:off x="5228465" y="241373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C4D2C6CD-C774-4DD1-8765-1EAF9B4960EE}"/>
                </a:ext>
              </a:extLst>
            </p:cNvPr>
            <p:cNvSpPr/>
            <p:nvPr/>
          </p:nvSpPr>
          <p:spPr>
            <a:xfrm>
              <a:off x="5441275" y="241373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4A1D4B03-8229-46E9-97A9-C609C07A1B90}"/>
                </a:ext>
              </a:extLst>
            </p:cNvPr>
            <p:cNvSpPr/>
            <p:nvPr/>
          </p:nvSpPr>
          <p:spPr>
            <a:xfrm>
              <a:off x="5661849" y="2414473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77AD88A3-A5E2-4D7F-8B8F-1C7333BFBA3B}"/>
                </a:ext>
              </a:extLst>
            </p:cNvPr>
            <p:cNvSpPr/>
            <p:nvPr/>
          </p:nvSpPr>
          <p:spPr>
            <a:xfrm>
              <a:off x="4795081" y="285015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60AD9D85-8D26-416E-853A-5A005143F7B6}"/>
                </a:ext>
              </a:extLst>
            </p:cNvPr>
            <p:cNvSpPr/>
            <p:nvPr/>
          </p:nvSpPr>
          <p:spPr>
            <a:xfrm>
              <a:off x="4795081" y="2630104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2D66F284-901F-4C96-B22D-B17DFA56DA3F}"/>
                </a:ext>
              </a:extLst>
            </p:cNvPr>
            <p:cNvSpPr/>
            <p:nvPr/>
          </p:nvSpPr>
          <p:spPr>
            <a:xfrm>
              <a:off x="4795081" y="3066897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62E4F4F4-8BE5-4DDD-9F0E-75A264085286}"/>
                </a:ext>
              </a:extLst>
            </p:cNvPr>
            <p:cNvSpPr/>
            <p:nvPr/>
          </p:nvSpPr>
          <p:spPr>
            <a:xfrm>
              <a:off x="5011773" y="285025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22BF9471-C308-4FBF-A507-14D8CD436BE9}"/>
                </a:ext>
              </a:extLst>
            </p:cNvPr>
            <p:cNvSpPr/>
            <p:nvPr/>
          </p:nvSpPr>
          <p:spPr>
            <a:xfrm>
              <a:off x="5011773" y="2630204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19A5F70-749C-4C35-AC02-25E0BC2EE097}"/>
                </a:ext>
              </a:extLst>
            </p:cNvPr>
            <p:cNvSpPr/>
            <p:nvPr/>
          </p:nvSpPr>
          <p:spPr>
            <a:xfrm>
              <a:off x="5011773" y="3066997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AD1A1C9-B815-4BB9-8FFB-98726241A48B}"/>
                </a:ext>
              </a:extLst>
            </p:cNvPr>
            <p:cNvSpPr/>
            <p:nvPr/>
          </p:nvSpPr>
          <p:spPr>
            <a:xfrm>
              <a:off x="5228465" y="285030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9E7F7F37-002F-4253-B674-A5B287423BDB}"/>
                </a:ext>
              </a:extLst>
            </p:cNvPr>
            <p:cNvSpPr/>
            <p:nvPr/>
          </p:nvSpPr>
          <p:spPr>
            <a:xfrm>
              <a:off x="5228465" y="2630254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0DF8423B-100F-4D48-880C-4B54DA0D8A02}"/>
                </a:ext>
              </a:extLst>
            </p:cNvPr>
            <p:cNvSpPr/>
            <p:nvPr/>
          </p:nvSpPr>
          <p:spPr>
            <a:xfrm>
              <a:off x="5228465" y="3067048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DCC0E4A-A0EE-4C7A-9CFD-678C1915B50D}"/>
                </a:ext>
              </a:extLst>
            </p:cNvPr>
            <p:cNvSpPr/>
            <p:nvPr/>
          </p:nvSpPr>
          <p:spPr>
            <a:xfrm>
              <a:off x="5441275" y="285030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2AF478CF-71E6-4C03-8FAE-852195AAF167}"/>
                </a:ext>
              </a:extLst>
            </p:cNvPr>
            <p:cNvSpPr/>
            <p:nvPr/>
          </p:nvSpPr>
          <p:spPr>
            <a:xfrm>
              <a:off x="5441275" y="2630254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BA2A728-E091-4DD4-8B30-C34589A2BDFD}"/>
                </a:ext>
              </a:extLst>
            </p:cNvPr>
            <p:cNvSpPr/>
            <p:nvPr/>
          </p:nvSpPr>
          <p:spPr>
            <a:xfrm>
              <a:off x="5441275" y="3067048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77FE258F-3C14-4B08-BBA6-E29FB9F29C19}"/>
                </a:ext>
              </a:extLst>
            </p:cNvPr>
            <p:cNvSpPr/>
            <p:nvPr/>
          </p:nvSpPr>
          <p:spPr>
            <a:xfrm>
              <a:off x="5661849" y="2851045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F1AE7CCB-E8C5-4E78-A80D-823A0EFF6C39}"/>
                </a:ext>
              </a:extLst>
            </p:cNvPr>
            <p:cNvSpPr/>
            <p:nvPr/>
          </p:nvSpPr>
          <p:spPr>
            <a:xfrm>
              <a:off x="5661849" y="2630997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24757CB4-19FB-4B86-88DD-E1494EF112B9}"/>
                </a:ext>
              </a:extLst>
            </p:cNvPr>
            <p:cNvSpPr/>
            <p:nvPr/>
          </p:nvSpPr>
          <p:spPr>
            <a:xfrm>
              <a:off x="5661849" y="306779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9CD29319-A80D-4B2C-8C3A-CE037A26F18F}"/>
                </a:ext>
              </a:extLst>
            </p:cNvPr>
            <p:cNvSpPr/>
            <p:nvPr/>
          </p:nvSpPr>
          <p:spPr>
            <a:xfrm>
              <a:off x="5874659" y="284993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F744141A-5E7D-461E-8EFF-7B5B4A99E866}"/>
                </a:ext>
              </a:extLst>
            </p:cNvPr>
            <p:cNvSpPr/>
            <p:nvPr/>
          </p:nvSpPr>
          <p:spPr>
            <a:xfrm>
              <a:off x="5874659" y="262988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84B98C75-03F2-4CA1-A62D-1C1FF47FA720}"/>
                </a:ext>
              </a:extLst>
            </p:cNvPr>
            <p:cNvSpPr/>
            <p:nvPr/>
          </p:nvSpPr>
          <p:spPr>
            <a:xfrm>
              <a:off x="5874659" y="3066676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5011732F-9B0C-48A0-8C15-65D179925022}"/>
                </a:ext>
              </a:extLst>
            </p:cNvPr>
            <p:cNvSpPr/>
            <p:nvPr/>
          </p:nvSpPr>
          <p:spPr>
            <a:xfrm>
              <a:off x="4793265" y="3282477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09D8AC3B-5A73-4DA1-994D-BC1E5DDF4D3F}"/>
                </a:ext>
              </a:extLst>
            </p:cNvPr>
            <p:cNvSpPr/>
            <p:nvPr/>
          </p:nvSpPr>
          <p:spPr>
            <a:xfrm>
              <a:off x="5009957" y="3282577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3D38EAD4-CEEF-45CA-954A-28066130850A}"/>
                </a:ext>
              </a:extLst>
            </p:cNvPr>
            <p:cNvSpPr/>
            <p:nvPr/>
          </p:nvSpPr>
          <p:spPr>
            <a:xfrm>
              <a:off x="5226649" y="3282628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935E3A97-E6D3-46D3-B2EF-E08389FE3E2B}"/>
                </a:ext>
              </a:extLst>
            </p:cNvPr>
            <p:cNvSpPr/>
            <p:nvPr/>
          </p:nvSpPr>
          <p:spPr>
            <a:xfrm>
              <a:off x="5439459" y="3282628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8E5D5CB3-F5E1-4C4F-9E33-070BBDD065FF}"/>
                </a:ext>
              </a:extLst>
            </p:cNvPr>
            <p:cNvSpPr/>
            <p:nvPr/>
          </p:nvSpPr>
          <p:spPr>
            <a:xfrm>
              <a:off x="5660033" y="3283370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454976C-F839-485D-B856-5CAA317ECA60}"/>
                </a:ext>
              </a:extLst>
            </p:cNvPr>
            <p:cNvSpPr/>
            <p:nvPr/>
          </p:nvSpPr>
          <p:spPr>
            <a:xfrm>
              <a:off x="5872843" y="3282256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445A3E13-5A4E-415A-B4F7-6E59ADB28C1C}"/>
                </a:ext>
              </a:extLst>
            </p:cNvPr>
            <p:cNvSpPr/>
            <p:nvPr/>
          </p:nvSpPr>
          <p:spPr>
            <a:xfrm>
              <a:off x="5009957" y="350412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3F1F6712-5451-4A10-A6AB-2EC30B4C1E98}"/>
                </a:ext>
              </a:extLst>
            </p:cNvPr>
            <p:cNvSpPr/>
            <p:nvPr/>
          </p:nvSpPr>
          <p:spPr>
            <a:xfrm>
              <a:off x="5226649" y="3504222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39F1C29F-58C4-45E3-9923-A17B21B30269}"/>
                </a:ext>
              </a:extLst>
            </p:cNvPr>
            <p:cNvSpPr/>
            <p:nvPr/>
          </p:nvSpPr>
          <p:spPr>
            <a:xfrm>
              <a:off x="5443341" y="3504273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32D4BE3B-1E5D-470D-B992-D57326204766}"/>
                </a:ext>
              </a:extLst>
            </p:cNvPr>
            <p:cNvSpPr/>
            <p:nvPr/>
          </p:nvSpPr>
          <p:spPr>
            <a:xfrm>
              <a:off x="5656151" y="3504273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58EE8566-A9E3-42AE-AC28-A168B0171529}"/>
                </a:ext>
              </a:extLst>
            </p:cNvPr>
            <p:cNvSpPr/>
            <p:nvPr/>
          </p:nvSpPr>
          <p:spPr>
            <a:xfrm>
              <a:off x="5876725" y="3505016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5B8D0A3D-70ED-410A-9268-246931C34C40}"/>
                </a:ext>
              </a:extLst>
            </p:cNvPr>
            <p:cNvSpPr/>
            <p:nvPr/>
          </p:nvSpPr>
          <p:spPr>
            <a:xfrm>
              <a:off x="5228465" y="3720313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9D302D8-A512-4481-B491-DA1B8FE199A3}"/>
                </a:ext>
              </a:extLst>
            </p:cNvPr>
            <p:cNvSpPr/>
            <p:nvPr/>
          </p:nvSpPr>
          <p:spPr>
            <a:xfrm>
              <a:off x="5445157" y="3720413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CED64EB-D06D-4E4A-990D-8DDA50F1BF93}"/>
                </a:ext>
              </a:extLst>
            </p:cNvPr>
            <p:cNvSpPr/>
            <p:nvPr/>
          </p:nvSpPr>
          <p:spPr>
            <a:xfrm>
              <a:off x="5661849" y="3720464"/>
              <a:ext cx="216692" cy="216745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79" name="TextBox 278">
            <a:extLst>
              <a:ext uri="{FF2B5EF4-FFF2-40B4-BE49-F238E27FC236}">
                <a16:creationId xmlns:a16="http://schemas.microsoft.com/office/drawing/2014/main" id="{03A3741D-57DC-41BA-B465-FC4731F6C4A3}"/>
              </a:ext>
            </a:extLst>
          </p:cNvPr>
          <p:cNvSpPr txBox="1"/>
          <p:nvPr/>
        </p:nvSpPr>
        <p:spPr>
          <a:xfrm>
            <a:off x="3278243" y="3415960"/>
            <a:ext cx="117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ps</a:t>
            </a:r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 ×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load_N</a:t>
            </a:r>
            <a:endParaRPr lang="en-US" sz="14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8C09C291-89CA-478C-B252-03D5CCD8A95A}"/>
              </a:ext>
            </a:extLst>
          </p:cNvPr>
          <p:cNvCxnSpPr>
            <a:cxnSpLocks/>
          </p:cNvCxnSpPr>
          <p:nvPr/>
        </p:nvCxnSpPr>
        <p:spPr>
          <a:xfrm>
            <a:off x="4241877" y="2902088"/>
            <a:ext cx="1361292" cy="799422"/>
          </a:xfrm>
          <a:prstGeom prst="straightConnector1">
            <a:avLst/>
          </a:prstGeom>
          <a:ln w="50800" cap="flat" cmpd="sng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F83BED32-90A3-46CE-87DA-F603130621D1}"/>
              </a:ext>
            </a:extLst>
          </p:cNvPr>
          <p:cNvSpPr txBox="1"/>
          <p:nvPr/>
        </p:nvSpPr>
        <p:spPr>
          <a:xfrm>
            <a:off x="5759902" y="3428527"/>
            <a:ext cx="2091948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cs typeface="Arial" panose="020B0604020202020204" pitchFamily="34" charset="0"/>
              </a:rPr>
              <a:t>(1-ps) × </a:t>
            </a:r>
            <a:r>
              <a:rPr lang="en-US" sz="1400" b="1" dirty="0" err="1">
                <a:cs typeface="Arial" panose="020B0604020202020204" pitchFamily="34" charset="0"/>
              </a:rPr>
              <a:t>load_N</a:t>
            </a:r>
            <a:r>
              <a:rPr lang="en-US" sz="1400" b="1" dirty="0">
                <a:cs typeface="Arial" panose="020B0604020202020204" pitchFamily="34" charset="0"/>
              </a:rPr>
              <a:t> × NDR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C3EE96D-AAB4-40A0-8AC0-E2D5AD3D8CE1}"/>
              </a:ext>
            </a:extLst>
          </p:cNvPr>
          <p:cNvSpPr txBox="1"/>
          <p:nvPr/>
        </p:nvSpPr>
        <p:spPr>
          <a:xfrm>
            <a:off x="5162704" y="4119808"/>
            <a:ext cx="2091949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 err="1">
                <a:cs typeface="Arial" panose="020B0604020202020204" pitchFamily="34" charset="0"/>
              </a:rPr>
              <a:t>ps</a:t>
            </a:r>
            <a:r>
              <a:rPr lang="en-US" sz="1400" b="1" dirty="0">
                <a:cs typeface="Arial" panose="020B0604020202020204" pitchFamily="34" charset="0"/>
              </a:rPr>
              <a:t> × </a:t>
            </a:r>
            <a:r>
              <a:rPr lang="en-US" sz="1400" b="1" dirty="0" err="1">
                <a:cs typeface="Arial" panose="020B0604020202020204" pitchFamily="34" charset="0"/>
              </a:rPr>
              <a:t>load_N</a:t>
            </a:r>
            <a:r>
              <a:rPr lang="en-US" sz="1400" b="1" dirty="0">
                <a:cs typeface="Arial" panose="020B0604020202020204" pitchFamily="34" charset="0"/>
              </a:rPr>
              <a:t> × </a:t>
            </a:r>
            <a:r>
              <a:rPr lang="en-US" sz="1400" b="1" dirty="0" err="1">
                <a:cs typeface="Arial" panose="020B0604020202020204" pitchFamily="34" charset="0"/>
              </a:rPr>
              <a:t>NDR</a:t>
            </a:r>
            <a:r>
              <a:rPr lang="en-US" sz="1400" b="1" baseline="-25000" dirty="0" err="1">
                <a:cs typeface="Arial" panose="020B0604020202020204" pitchFamily="34" charset="0"/>
              </a:rPr>
              <a:t>subs</a:t>
            </a:r>
            <a:endParaRPr lang="en-US" sz="1400" b="1" baseline="-25000" dirty="0">
              <a:cs typeface="Arial" panose="020B0604020202020204" pitchFamily="34" charset="0"/>
            </a:endParaRP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BE42A6D0-FC5B-41DC-9A73-9BFE5BDE7CDD}"/>
              </a:ext>
            </a:extLst>
          </p:cNvPr>
          <p:cNvCxnSpPr>
            <a:cxnSpLocks/>
          </p:cNvCxnSpPr>
          <p:nvPr/>
        </p:nvCxnSpPr>
        <p:spPr>
          <a:xfrm flipV="1">
            <a:off x="3364696" y="2837624"/>
            <a:ext cx="597794" cy="384799"/>
          </a:xfrm>
          <a:prstGeom prst="straightConnector1">
            <a:avLst/>
          </a:prstGeom>
          <a:noFill/>
          <a:ln w="57150" cap="flat" cmpd="sng" algn="ctr">
            <a:solidFill>
              <a:schemeClr val="bg2">
                <a:lumMod val="25000"/>
              </a:schemeClr>
            </a:solidFill>
            <a:prstDash val="solid"/>
            <a:tailEnd type="triangle"/>
          </a:ln>
          <a:effectLst/>
        </p:spPr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6A94648A-D8C9-4767-9A47-030461B4CF79}"/>
              </a:ext>
            </a:extLst>
          </p:cNvPr>
          <p:cNvSpPr txBox="1"/>
          <p:nvPr/>
        </p:nvSpPr>
        <p:spPr>
          <a:xfrm>
            <a:off x="2539570" y="3105251"/>
            <a:ext cx="957206" cy="307773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 defTabSz="914355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  <a:cs typeface="Calibri" pitchFamily="34" charset="0"/>
              </a:rPr>
              <a:t>load_N</a:t>
            </a:r>
            <a:endParaRPr lang="en-US" sz="1400" b="1" dirty="0">
              <a:solidFill>
                <a:schemeClr val="bg2">
                  <a:lumMod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C8239BA4-C9B1-426C-B59B-8EDFD2D9213D}"/>
              </a:ext>
            </a:extLst>
          </p:cNvPr>
          <p:cNvCxnSpPr>
            <a:cxnSpLocks/>
            <a:stCxn id="118" idx="3"/>
          </p:cNvCxnSpPr>
          <p:nvPr/>
        </p:nvCxnSpPr>
        <p:spPr>
          <a:xfrm>
            <a:off x="4016380" y="3391056"/>
            <a:ext cx="1156145" cy="642355"/>
          </a:xfrm>
          <a:prstGeom prst="straightConnector1">
            <a:avLst/>
          </a:prstGeom>
          <a:ln w="50800" cap="flat" cmpd="sng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Right Arrow 153">
            <a:extLst>
              <a:ext uri="{FF2B5EF4-FFF2-40B4-BE49-F238E27FC236}">
                <a16:creationId xmlns:a16="http://schemas.microsoft.com/office/drawing/2014/main" id="{DC35D691-D1E2-4830-A10E-000D6A075E7E}"/>
              </a:ext>
            </a:extLst>
          </p:cNvPr>
          <p:cNvSpPr/>
          <p:nvPr/>
        </p:nvSpPr>
        <p:spPr>
          <a:xfrm rot="1926047">
            <a:off x="4167866" y="2895767"/>
            <a:ext cx="369406" cy="186973"/>
          </a:xfrm>
          <a:prstGeom prst="rightArrow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B45FCBC0-6D05-4EF0-BB32-4DFC75A309EF}"/>
              </a:ext>
            </a:extLst>
          </p:cNvPr>
          <p:cNvSpPr txBox="1"/>
          <p:nvPr/>
        </p:nvSpPr>
        <p:spPr>
          <a:xfrm>
            <a:off x="4225100" y="2361814"/>
            <a:ext cx="1177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(1-ps) × </a:t>
            </a:r>
            <a:r>
              <a:rPr lang="en-US" sz="1400" b="1" dirty="0" err="1">
                <a:solidFill>
                  <a:schemeClr val="tx2">
                    <a:lumMod val="75000"/>
                  </a:schemeClr>
                </a:solidFill>
                <a:cs typeface="Arial" panose="020B0604020202020204" pitchFamily="34" charset="0"/>
              </a:rPr>
              <a:t>load_N</a:t>
            </a:r>
            <a:endParaRPr lang="en-US" sz="1400" b="1" dirty="0">
              <a:solidFill>
                <a:schemeClr val="tx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9469B-7756-4691-B9C2-E31E73E4CCE2}"/>
              </a:ext>
            </a:extLst>
          </p:cNvPr>
          <p:cNvSpPr txBox="1"/>
          <p:nvPr/>
        </p:nvSpPr>
        <p:spPr>
          <a:xfrm>
            <a:off x="6191504" y="498643"/>
            <a:ext cx="2326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ps</a:t>
            </a:r>
            <a:r>
              <a:rPr lang="en-US" dirty="0"/>
              <a:t> = proportion of N that is subsurface</a:t>
            </a:r>
          </a:p>
        </p:txBody>
      </p:sp>
    </p:spTree>
    <p:extLst>
      <p:ext uri="{BB962C8B-B14F-4D97-AF65-F5344CB8AC3E}">
        <p14:creationId xmlns:p14="http://schemas.microsoft.com/office/powerpoint/2010/main" val="3282150330"/>
      </p:ext>
    </p:extLst>
  </p:cSld>
  <p:clrMapOvr>
    <a:masterClrMapping/>
  </p:clrMapOvr>
</p:sld>
</file>

<file path=ppt/theme/theme1.xml><?xml version="1.0" encoding="utf-8"?>
<a:theme xmlns:a="http://schemas.openxmlformats.org/drawingml/2006/main" name="NatCap_1">
  <a:themeElements>
    <a:clrScheme name="NatCap Colors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8C1515"/>
      </a:accent1>
      <a:accent2>
        <a:srgbClr val="8C1515"/>
      </a:accent2>
      <a:accent3>
        <a:srgbClr val="8C1515"/>
      </a:accent3>
      <a:accent4>
        <a:srgbClr val="0097DA"/>
      </a:accent4>
      <a:accent5>
        <a:srgbClr val="53274E"/>
      </a:accent5>
      <a:accent6>
        <a:srgbClr val="007B91"/>
      </a:accent6>
      <a:hlink>
        <a:srgbClr val="006BB7"/>
      </a:hlink>
      <a:folHlink>
        <a:srgbClr val="6666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atCap_2019_Template_Stanford_Widescreen" id="{A0BA064C-6B6E-8D42-9DD0-29E02BEC8DFC}" vid="{2FA14212-ED97-4B4D-8CC3-1C1D0EF23F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NatCap_1</Template>
  <TotalTime>14764</TotalTime>
  <Words>154</Words>
  <Application>Microsoft Office PowerPoint</Application>
  <PresentationFormat>On-screen Show (16:9)</PresentationFormat>
  <Paragraphs>27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Cambria Math</vt:lpstr>
      <vt:lpstr>Open Sans</vt:lpstr>
      <vt:lpstr>Source Sans Pro</vt:lpstr>
      <vt:lpstr>Source Sans Pro Semibold</vt:lpstr>
      <vt:lpstr>Times New Roman</vt:lpstr>
      <vt:lpstr>Wingdings</vt:lpstr>
      <vt:lpstr>NatCap_1</vt:lpstr>
      <vt:lpstr>NDR – Transport/Retention</vt:lpstr>
      <vt:lpstr>Sub-surface nitrogen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Sarah Cafasso</dc:creator>
  <dc:description>2012 PowerPoint template redesign</dc:description>
  <cp:lastModifiedBy>Stacie Ann Wolny</cp:lastModifiedBy>
  <cp:revision>151</cp:revision>
  <dcterms:created xsi:type="dcterms:W3CDTF">2019-03-01T18:46:53Z</dcterms:created>
  <dcterms:modified xsi:type="dcterms:W3CDTF">2023-07-18T23:59:02Z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